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48" r:id="rId2"/>
  </p:sldMasterIdLst>
  <p:sldIdLst>
    <p:sldId id="258" r:id="rId3"/>
    <p:sldId id="265" r:id="rId4"/>
    <p:sldId id="264" r:id="rId5"/>
    <p:sldId id="292" r:id="rId6"/>
    <p:sldId id="263" r:id="rId7"/>
    <p:sldId id="291" r:id="rId8"/>
    <p:sldId id="303" r:id="rId9"/>
    <p:sldId id="293" r:id="rId10"/>
    <p:sldId id="267" r:id="rId11"/>
    <p:sldId id="312" r:id="rId12"/>
    <p:sldId id="304" r:id="rId13"/>
    <p:sldId id="295" r:id="rId14"/>
    <p:sldId id="296" r:id="rId15"/>
    <p:sldId id="316" r:id="rId16"/>
    <p:sldId id="313" r:id="rId17"/>
    <p:sldId id="271" r:id="rId18"/>
    <p:sldId id="282" r:id="rId19"/>
    <p:sldId id="283" r:id="rId20"/>
    <p:sldId id="320" r:id="rId21"/>
    <p:sldId id="321" r:id="rId22"/>
    <p:sldId id="272" r:id="rId23"/>
    <p:sldId id="323" r:id="rId24"/>
    <p:sldId id="324" r:id="rId25"/>
    <p:sldId id="325" r:id="rId26"/>
    <p:sldId id="326" r:id="rId27"/>
    <p:sldId id="327" r:id="rId28"/>
    <p:sldId id="315" r:id="rId29"/>
    <p:sldId id="329" r:id="rId30"/>
    <p:sldId id="328" r:id="rId3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3336"/>
    <a:srgbClr val="EED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1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96D6160-2AF3-FA29-A408-591A9D0A9C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7125" y="6311348"/>
            <a:ext cx="89610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3512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27124" y="1628775"/>
            <a:ext cx="4789489" cy="4679950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54750" y="1628775"/>
            <a:ext cx="4810125" cy="4679950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E90767FE-8855-B89C-BED1-6C691A312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7125" y="6311348"/>
            <a:ext cx="89610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65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7505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663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8834E-611E-FC09-8D3D-1446770C8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DF4ACFA-BA99-3F5D-06EE-03AC098FF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3F1AC0-A15A-EB21-A707-B5C2E8AB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8502A-15B3-7B46-BA85-4A1AABDCAF18}" type="datetimeFigureOut">
              <a:rPr lang="de-DE" smtClean="0"/>
              <a:t>29.06.25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9FAD0C-FB3D-647C-5F86-587BF698C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589068-749C-4047-D669-F316FBC84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06A0-D2C9-1846-8050-3D7A4D64DA2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0195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29C16B-18EC-2057-70FF-FAE45913A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A378C4-98E1-BF43-C35E-B698BEAE5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307748-4B0B-20B3-3BDF-4C2217C67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8502A-15B3-7B46-BA85-4A1AABDCAF18}" type="datetimeFigureOut">
              <a:rPr lang="de-DE" smtClean="0"/>
              <a:t>29.06.25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6E5950-581C-B495-62D2-2AD01F948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A98BC0-AD81-2BA0-D717-AAD48BB72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06A0-D2C9-1846-8050-3D7A4D64DA2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4666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C1690B-BA5C-99E3-7A40-6FB833A4D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8DBAA4-7274-9CE4-078D-C0EC54A93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970AA99-F65B-DA2E-B48D-95D7096D2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BB73118-5633-BBFA-FC79-6CA88BE33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8502A-15B3-7B46-BA85-4A1AABDCAF18}" type="datetimeFigureOut">
              <a:rPr lang="de-DE" smtClean="0"/>
              <a:t>29.06.25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2FF8F37-4823-F6EF-EDD8-52E1A480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2FC34C0-67FF-53CA-B145-3CB670EE2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06A0-D2C9-1846-8050-3D7A4D64DA2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8732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47FA23-2D26-1A73-6526-081D19A48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E7E72EA-C3C9-BDCD-9FF6-016096C81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8502A-15B3-7B46-BA85-4A1AABDCAF18}" type="datetimeFigureOut">
              <a:rPr lang="de-DE" smtClean="0"/>
              <a:t>29.06.25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2DC4FEA-52D3-FCB2-0ACE-D604A9DEE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55E474-DCDB-9B34-8977-60673D8F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06A0-D2C9-1846-8050-3D7A4D64DA2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53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8D02D2-5A03-74FE-4427-66C0E07B0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B879A0-AF1D-C5A5-802E-DCE890ACA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6ABAA6F-9B57-16FE-F452-CEB399B18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08AB434-EF61-38CC-BBF2-6704C2762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8502A-15B3-7B46-BA85-4A1AABDCAF18}" type="datetimeFigureOut">
              <a:rPr lang="de-DE" smtClean="0"/>
              <a:t>29.06.25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E284DAC-D6D3-4F6B-0F4F-D868D6F76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2B28DA6-F66E-B73C-FB7E-8CD907626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06A0-D2C9-1846-8050-3D7A4D64DA2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687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127124" y="365125"/>
            <a:ext cx="10225089" cy="99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27124" y="1628775"/>
            <a:ext cx="10226675" cy="4679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27125" y="6311348"/>
            <a:ext cx="89610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93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8" r:id="rId3"/>
    <p:sldLayoutId id="214748367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74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727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orient="horz" pos="232" userDrawn="1">
          <p15:clr>
            <a:srgbClr val="F26B43"/>
          </p15:clr>
        </p15:guide>
        <p15:guide id="7" pos="3940" userDrawn="1">
          <p15:clr>
            <a:srgbClr val="F26B43"/>
          </p15:clr>
        </p15:guide>
        <p15:guide id="8" orient="horz" pos="1026" userDrawn="1">
          <p15:clr>
            <a:srgbClr val="F26B43"/>
          </p15:clr>
        </p15:guide>
        <p15:guide id="9" pos="710" userDrawn="1">
          <p15:clr>
            <a:srgbClr val="F26B43"/>
          </p15:clr>
        </p15:guide>
        <p15:guide id="10" pos="7151" userDrawn="1">
          <p15:clr>
            <a:srgbClr val="F26B43"/>
          </p15:clr>
        </p15:guide>
        <p15:guide id="11" pos="697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7F7770F-B952-3C17-3304-14267DC13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12D6DBC-BF81-6C15-BEB9-D8DD71FB8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6FA873-F1A5-2C6D-FE05-9073C519BF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88502A-15B3-7B46-BA85-4A1AABDCAF18}" type="datetimeFigureOut">
              <a:rPr lang="de-DE" smtClean="0"/>
              <a:t>29.06.25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E49B58-6E8C-B7A0-625C-A11F6C0C6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BC7297-66F0-9190-AE3D-01591B634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8D06A0-D2C9-1846-8050-3D7A4D64DA2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142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worldscoutjamboree.de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4282E3-5B88-A049-5B8C-FF90663427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bg1"/>
                </a:solidFill>
              </a:rPr>
              <a:t>German Contingent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sz="3200" dirty="0">
                <a:solidFill>
                  <a:schemeClr val="bg1"/>
                </a:solidFill>
              </a:rPr>
              <a:t>World Scout Jamboree 2027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434D4ED-2580-D98F-3039-7483B1A07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02988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de-DE" sz="3200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de-DE" sz="3200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2489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41AC6-45A8-71CD-AE84-7736717CF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941EB8-0AB5-67B6-D8DE-5BA09D420414}"/>
              </a:ext>
            </a:extLst>
          </p:cNvPr>
          <p:cNvSpPr/>
          <p:nvPr/>
        </p:nvSpPr>
        <p:spPr>
          <a:xfrm>
            <a:off x="6254750" y="1628775"/>
            <a:ext cx="4810126" cy="2600921"/>
          </a:xfrm>
          <a:prstGeom prst="rect">
            <a:avLst/>
          </a:prstGeom>
          <a:solidFill>
            <a:srgbClr val="EED0D7">
              <a:alpha val="9821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47768B7-78F7-30D1-6C3F-EC8985FB0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r>
              <a:rPr lang="de-DE" b="1" dirty="0">
                <a:solidFill>
                  <a:schemeClr val="bg2">
                    <a:lumMod val="10000"/>
                  </a:schemeClr>
                </a:solidFill>
              </a:rPr>
              <a:t>Die Unit-Tour ist die Reise zwischen Jamboree und Heimatort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1DAA790-680A-0A6D-CCEB-274383412FC6}"/>
              </a:ext>
            </a:extLst>
          </p:cNvPr>
          <p:cNvSpPr txBox="1">
            <a:spLocks/>
          </p:cNvSpPr>
          <p:nvPr/>
        </p:nvSpPr>
        <p:spPr>
          <a:xfrm>
            <a:off x="6305551" y="1700360"/>
            <a:ext cx="4759325" cy="2457749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B13336"/>
                </a:solidFill>
                <a:latin typeface="Montserrat" pitchFamily="2" charset="77"/>
              </a:rPr>
              <a:t>Rahmen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Ca. 7 - 9 Tage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Montserrat" pitchFamily="2" charset="77"/>
              <a:ea typeface="Calibri"/>
              <a:cs typeface="Calibri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3 Stopps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Beginnt/endet am Heimatort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Planung duch ULs mit Unterstützung des CMT</a:t>
            </a:r>
          </a:p>
        </p:txBody>
      </p:sp>
      <p:pic>
        <p:nvPicPr>
          <p:cNvPr id="9" name="Grafik 8" descr="Ein Bild, das Wolke, draußen, Himmel, Tempel enthält.&#10;&#10;KI-generierte Inhalte können fehlerhaft sein.">
            <a:extLst>
              <a:ext uri="{FF2B5EF4-FFF2-40B4-BE49-F238E27FC236}">
                <a16:creationId xmlns:a16="http://schemas.microsoft.com/office/drawing/2014/main" id="{5AE80F2A-FF8E-E4F1-83C5-8207CFF4FE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4478" y="2212446"/>
            <a:ext cx="4669368" cy="35020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9012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65C86-3956-3D2A-3310-FB9EC5C3B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22FA5A-7244-E548-E825-DF9DEC1585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bg1"/>
                </a:solidFill>
              </a:rPr>
              <a:t>So entsteht eine Unit</a:t>
            </a:r>
          </a:p>
        </p:txBody>
      </p:sp>
    </p:spTree>
    <p:extLst>
      <p:ext uri="{BB962C8B-B14F-4D97-AF65-F5344CB8AC3E}">
        <p14:creationId xmlns:p14="http://schemas.microsoft.com/office/powerpoint/2010/main" val="3921590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9526C5-B426-8319-5C68-542BEE2C7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BF29C59-221A-7A56-4C89-81455A59B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r>
              <a:rPr lang="de-DE" dirty="0">
                <a:solidFill>
                  <a:schemeClr val="bg2">
                    <a:lumMod val="10000"/>
                  </a:schemeClr>
                </a:solidFill>
              </a:rPr>
              <a:t>Die Units werden möglichst </a:t>
            </a:r>
            <a:br>
              <a:rPr lang="de-DE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de-DE" dirty="0">
                <a:solidFill>
                  <a:schemeClr val="bg2">
                    <a:lumMod val="10000"/>
                  </a:schemeClr>
                </a:solidFill>
              </a:rPr>
              <a:t>aus YPs &amp; ULs einer Region gebildet</a:t>
            </a:r>
            <a:endParaRPr lang="de-DE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FB8B5F6-29FB-E99E-1D15-A805D74712F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127125" y="1884807"/>
            <a:ext cx="9937750" cy="4400550"/>
          </a:xfrm>
        </p:spPr>
        <p:txBody>
          <a:bodyPr vert="horz" lIns="0" tIns="0" rIns="0" bIns="0" rtlCol="0" anchor="t">
            <a:noAutofit/>
          </a:bodyPr>
          <a:lstStyle/>
          <a:p>
            <a:pPr>
              <a:buNone/>
            </a:pPr>
            <a:r>
              <a:rPr lang="de-DE" b="1" dirty="0">
                <a:solidFill>
                  <a:srgbClr val="B13336"/>
                </a:solidFill>
                <a:latin typeface="Montserrat" pitchFamily="2" charset="77"/>
              </a:rPr>
              <a:t>Punkte, die wir bei der Bildung versuchen zu berücksichtigen:</a:t>
            </a:r>
          </a:p>
          <a:p>
            <a:pPr>
              <a:buNone/>
            </a:pPr>
            <a:endParaRPr lang="de-DE" sz="1000" b="1" dirty="0">
              <a:solidFill>
                <a:srgbClr val="B13336"/>
              </a:solidFill>
              <a:latin typeface="Montserrat" pitchFamily="2" charset="77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Die Stammeszugehörigkeit (i.d.R. wollen wir es vermeiden, YPs eines Stammes auf unterschiedliche Units zu verteilen)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>
              <a:solidFill>
                <a:schemeClr val="bg2">
                  <a:lumMod val="10000"/>
                </a:schemeClr>
              </a:solidFill>
              <a:latin typeface="Montserrat" pitchFamily="2" charset="77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Dein Wunsch, mit einem/einer UL zusammen in einer Unit zu sein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>
              <a:solidFill>
                <a:schemeClr val="bg2">
                  <a:lumMod val="10000"/>
                </a:schemeClr>
              </a:solidFill>
              <a:latin typeface="Montserrat" pitchFamily="2" charset="77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Dein Wunsch, mit einem/einer anderen YP zusammen in einer Unit zu sein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>
              <a:solidFill>
                <a:schemeClr val="bg2">
                  <a:lumMod val="10000"/>
                </a:schemeClr>
              </a:solidFill>
              <a:latin typeface="Montserrat" pitchFamily="2" charset="77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Verbandlich Durchmischung ULs &amp; YPs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>
              <a:solidFill>
                <a:schemeClr val="bg2">
                  <a:lumMod val="10000"/>
                </a:schemeClr>
              </a:solidFill>
              <a:latin typeface="Montserrat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dirty="0">
              <a:solidFill>
                <a:schemeClr val="bg2">
                  <a:lumMod val="1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54097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3EF1B0-975A-FFFB-DF2A-27017D567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A1D5DF0-1F27-B43D-7DAB-AA84F01C0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rmAutofit/>
          </a:bodyPr>
          <a:lstStyle/>
          <a:p>
            <a:r>
              <a:rPr lang="de-DE" sz="3600" b="1" dirty="0">
                <a:solidFill>
                  <a:schemeClr val="bg2">
                    <a:lumMod val="10000"/>
                  </a:schemeClr>
                </a:solidFill>
              </a:rPr>
              <a:t>Man kann sich über die Buddy IDs ULs und YPs wünschen</a:t>
            </a:r>
            <a:endParaRPr lang="de-DE" b="1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91E1B6CF-D860-4997-3003-22B104EF3425}"/>
              </a:ext>
            </a:extLst>
          </p:cNvPr>
          <p:cNvCxnSpPr>
            <a:cxnSpLocks/>
          </p:cNvCxnSpPr>
          <p:nvPr/>
        </p:nvCxnSpPr>
        <p:spPr>
          <a:xfrm>
            <a:off x="5917865" y="1628775"/>
            <a:ext cx="0" cy="4204134"/>
          </a:xfrm>
          <a:prstGeom prst="line">
            <a:avLst/>
          </a:prstGeom>
          <a:ln>
            <a:solidFill>
              <a:srgbClr val="EED0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12">
            <a:extLst>
              <a:ext uri="{FF2B5EF4-FFF2-40B4-BE49-F238E27FC236}">
                <a16:creationId xmlns:a16="http://schemas.microsoft.com/office/drawing/2014/main" id="{7462A655-CE49-75CD-7AFC-EC048943DE74}"/>
              </a:ext>
            </a:extLst>
          </p:cNvPr>
          <p:cNvSpPr txBox="1">
            <a:spLocks/>
          </p:cNvSpPr>
          <p:nvPr/>
        </p:nvSpPr>
        <p:spPr>
          <a:xfrm>
            <a:off x="1127124" y="1628775"/>
            <a:ext cx="4789489" cy="435133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>
                <a:solidFill>
                  <a:srgbClr val="B13336"/>
                </a:solidFill>
                <a:latin typeface="Montserrat" pitchFamily="2" charset="77"/>
              </a:rPr>
              <a:t>UL-Buddy ID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>
                <a:latin typeface="Montserrat" pitchFamily="2" charset="77"/>
              </a:rPr>
              <a:t>Anmeldung als UL</a:t>
            </a:r>
            <a:br>
              <a:rPr lang="de-DE" dirty="0">
                <a:latin typeface="Montserrat" pitchFamily="2" charset="77"/>
              </a:rPr>
            </a:br>
            <a:r>
              <a:rPr lang="de-DE" dirty="0">
                <a:latin typeface="Montserrat" pitchFamily="2" charset="77"/>
              </a:rPr>
              <a:t>-&gt; Erhalt einer individuellen     UL Buddy ID</a:t>
            </a:r>
          </a:p>
          <a:p>
            <a:pPr marL="457200" indent="-457200">
              <a:buFont typeface="+mj-lt"/>
              <a:buAutoNum type="arabicPeriod"/>
            </a:pPr>
            <a:endParaRPr lang="de-DE" dirty="0">
              <a:latin typeface="Montserrat" pitchFamily="2" charset="77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dirty="0">
                <a:latin typeface="Montserrat" pitchFamily="2" charset="77"/>
              </a:rPr>
              <a:t>Weitergabe an potenzielle YPs</a:t>
            </a:r>
          </a:p>
          <a:p>
            <a:pPr marL="457200" indent="-457200">
              <a:buFont typeface="+mj-lt"/>
              <a:buAutoNum type="arabicPeriod"/>
            </a:pPr>
            <a:endParaRPr lang="de-DE" dirty="0">
              <a:latin typeface="Montserrat" pitchFamily="2" charset="77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dirty="0">
                <a:latin typeface="Montserrat" pitchFamily="2" charset="77"/>
              </a:rPr>
              <a:t>YPs können ID in ihrer Anmeldung angeben</a:t>
            </a:r>
            <a:br>
              <a:rPr lang="de-DE" dirty="0">
                <a:latin typeface="Montserrat" pitchFamily="2" charset="77"/>
              </a:rPr>
            </a:br>
            <a:r>
              <a:rPr lang="de-DE" dirty="0">
                <a:latin typeface="Montserrat" pitchFamily="2" charset="77"/>
              </a:rPr>
              <a:t>-&gt; "Unit-Leader Buddy ID"</a:t>
            </a:r>
          </a:p>
          <a:p>
            <a:endParaRPr lang="de-DE" dirty="0">
              <a:latin typeface="Montserrat" pitchFamily="2" charset="77"/>
            </a:endParaRPr>
          </a:p>
        </p:txBody>
      </p:sp>
      <p:sp>
        <p:nvSpPr>
          <p:cNvPr id="4" name="Inhaltsplatzhalter 12">
            <a:extLst>
              <a:ext uri="{FF2B5EF4-FFF2-40B4-BE49-F238E27FC236}">
                <a16:creationId xmlns:a16="http://schemas.microsoft.com/office/drawing/2014/main" id="{86FB7F5A-7C48-7726-4800-946D705D8737}"/>
              </a:ext>
            </a:extLst>
          </p:cNvPr>
          <p:cNvSpPr txBox="1">
            <a:spLocks/>
          </p:cNvSpPr>
          <p:nvPr/>
        </p:nvSpPr>
        <p:spPr>
          <a:xfrm>
            <a:off x="6254750" y="1628775"/>
            <a:ext cx="4789489" cy="435133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>
                <a:solidFill>
                  <a:srgbClr val="B13336"/>
                </a:solidFill>
                <a:latin typeface="Montserrat" pitchFamily="2" charset="77"/>
              </a:rPr>
              <a:t>Buddy System</a:t>
            </a:r>
            <a:endParaRPr lang="de-DE" dirty="0">
              <a:latin typeface="Montserrat" pitchFamily="2" charset="77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Feld, in dem du die ID eines anderen YPs/ULs  angeben kannst - als Buddy</a:t>
            </a:r>
          </a:p>
          <a:p>
            <a:pPr marL="0" indent="0">
              <a:buNone/>
            </a:pPr>
            <a:endParaRPr lang="de-DE" b="1" i="1" dirty="0">
              <a:solidFill>
                <a:schemeClr val="bg2">
                  <a:lumMod val="10000"/>
                </a:schemeClr>
              </a:solidFill>
              <a:latin typeface="Montserrat" pitchFamily="2" charset="77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Kann auch nachträglich gefüllt werden - so lange bis die Anmeldung final abgegeben ist</a:t>
            </a:r>
            <a:endParaRPr lang="de-DE" dirty="0">
              <a:solidFill>
                <a:schemeClr val="bg2">
                  <a:lumMod val="10000"/>
                </a:schemeClr>
              </a:solidFill>
              <a:latin typeface="Montserrat" pitchFamily="2" charset="77"/>
              <a:ea typeface="Calibri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endParaRPr lang="de-DE" b="1" i="1" dirty="0">
              <a:solidFill>
                <a:schemeClr val="bg2">
                  <a:lumMod val="10000"/>
                </a:schemeClr>
              </a:solidFill>
              <a:latin typeface="Montserrat" pitchFamily="2" charset="77"/>
            </a:endParaRPr>
          </a:p>
          <a:p>
            <a:pPr marL="457200" indent="-457200">
              <a:buFont typeface="+mj-lt"/>
              <a:buAutoNum type="arabicPeriod"/>
            </a:pPr>
            <a:endParaRPr lang="de-DE" dirty="0">
              <a:latin typeface="Montserrat" pitchFamily="2" charset="77"/>
            </a:endParaRPr>
          </a:p>
          <a:p>
            <a:endParaRPr lang="de-DE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79546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0B80C7-F906-35FC-4E75-4D16BA23D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BA96A3E-A505-92C6-98DD-0E95C0696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rmAutofit/>
          </a:bodyPr>
          <a:lstStyle/>
          <a:p>
            <a:r>
              <a:rPr lang="de-DE" sz="3600" b="1" dirty="0">
                <a:solidFill>
                  <a:schemeClr val="bg2">
                    <a:lumMod val="10000"/>
                  </a:schemeClr>
                </a:solidFill>
              </a:rPr>
              <a:t>Man kann sich über die Buddy IDs ULs und YPs wünschen</a:t>
            </a:r>
            <a:endParaRPr lang="de-DE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Inhaltsplatzhalter 12">
            <a:extLst>
              <a:ext uri="{FF2B5EF4-FFF2-40B4-BE49-F238E27FC236}">
                <a16:creationId xmlns:a16="http://schemas.microsoft.com/office/drawing/2014/main" id="{13F88B9A-50E1-3673-0804-149474DDDC52}"/>
              </a:ext>
            </a:extLst>
          </p:cNvPr>
          <p:cNvSpPr txBox="1">
            <a:spLocks/>
          </p:cNvSpPr>
          <p:nvPr/>
        </p:nvSpPr>
        <p:spPr>
          <a:xfrm>
            <a:off x="1306511" y="1777066"/>
            <a:ext cx="4789489" cy="435133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>
                <a:solidFill>
                  <a:srgbClr val="B13336"/>
                </a:solidFill>
                <a:latin typeface="Montserrat" pitchFamily="2" charset="77"/>
              </a:rPr>
              <a:t>Buddy ID</a:t>
            </a:r>
          </a:p>
          <a:p>
            <a:pPr marL="0" indent="0">
              <a:buNone/>
            </a:pPr>
            <a:endParaRPr lang="de-DE" dirty="0">
              <a:latin typeface="Montserrat" pitchFamily="2" charset="77"/>
            </a:endParaRPr>
          </a:p>
        </p:txBody>
      </p:sp>
      <p:pic>
        <p:nvPicPr>
          <p:cNvPr id="6" name="Grafik 5" descr="Ein Bild, das Text, Screenshot, Zahl, Schrift enthält.&#10;&#10;KI-generierte Inhalte können fehlerhaft sein.">
            <a:extLst>
              <a:ext uri="{FF2B5EF4-FFF2-40B4-BE49-F238E27FC236}">
                <a16:creationId xmlns:a16="http://schemas.microsoft.com/office/drawing/2014/main" id="{F848E5AC-60F3-A96F-CE21-7748FFAED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18"/>
          <a:stretch/>
        </p:blipFill>
        <p:spPr>
          <a:xfrm>
            <a:off x="1575362" y="2203260"/>
            <a:ext cx="8580880" cy="376377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102F508B-66E0-0D05-5F49-756C8127A0EE}"/>
              </a:ext>
            </a:extLst>
          </p:cNvPr>
          <p:cNvSpPr/>
          <p:nvPr/>
        </p:nvSpPr>
        <p:spPr>
          <a:xfrm>
            <a:off x="1721224" y="4455459"/>
            <a:ext cx="7969623" cy="860612"/>
          </a:xfrm>
          <a:prstGeom prst="rect">
            <a:avLst/>
          </a:prstGeom>
          <a:noFill/>
          <a:ln>
            <a:solidFill>
              <a:srgbClr val="B1333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531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AD563-0153-354B-4030-CF914EE22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>
            <a:extLst>
              <a:ext uri="{FF2B5EF4-FFF2-40B4-BE49-F238E27FC236}">
                <a16:creationId xmlns:a16="http://schemas.microsoft.com/office/drawing/2014/main" id="{8F5CE231-6E45-7E0C-E198-4B51ACDC0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de-DE" dirty="0"/>
              <a:t>Das WSJ ist ein inklusives Projekt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D0F59A55-CF14-4EC8-14FA-CF57070C96F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127124" y="1628775"/>
            <a:ext cx="4789489" cy="4351338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de-DE" b="1" dirty="0">
                <a:solidFill>
                  <a:srgbClr val="B13336"/>
                </a:solidFill>
                <a:latin typeface="Montserrat" pitchFamily="2" charset="77"/>
              </a:rPr>
              <a:t>Wir versuchen, alles möglich zu machen ob:</a:t>
            </a:r>
          </a:p>
          <a:p>
            <a:r>
              <a:rPr lang="de-DE" dirty="0">
                <a:latin typeface="Montserrat" pitchFamily="2" charset="77"/>
              </a:rPr>
              <a:t>Körperliche Behinderungen</a:t>
            </a:r>
          </a:p>
          <a:p>
            <a:r>
              <a:rPr lang="de-DE" dirty="0">
                <a:latin typeface="Montserrat" pitchFamily="2" charset="77"/>
              </a:rPr>
              <a:t>Chronische Erkrankungen           (z.B. Diabetes)</a:t>
            </a:r>
          </a:p>
          <a:p>
            <a:r>
              <a:rPr lang="de-DE" dirty="0">
                <a:latin typeface="Montserrat" pitchFamily="2" charset="77"/>
              </a:rPr>
              <a:t>Psychische Erkrankungen (Angststörungen, Depressionen)</a:t>
            </a:r>
          </a:p>
          <a:p>
            <a:r>
              <a:rPr lang="de-DE" dirty="0">
                <a:latin typeface="Montserrat" pitchFamily="2" charset="77"/>
              </a:rPr>
              <a:t>…</a:t>
            </a:r>
          </a:p>
        </p:txBody>
      </p:sp>
      <p:sp>
        <p:nvSpPr>
          <p:cNvPr id="25" name="Inhaltsplatzhalter 24">
            <a:extLst>
              <a:ext uri="{FF2B5EF4-FFF2-40B4-BE49-F238E27FC236}">
                <a16:creationId xmlns:a16="http://schemas.microsoft.com/office/drawing/2014/main" id="{FF379F02-C310-CF0D-2F8F-2A813390670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254750" y="1628775"/>
            <a:ext cx="4703762" cy="4351338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de-DE" b="1" dirty="0">
                <a:solidFill>
                  <a:srgbClr val="B13336"/>
                </a:solidFill>
                <a:latin typeface="Montserrat" pitchFamily="2" charset="77"/>
              </a:rPr>
              <a:t>WICHTIG: Kommt auf uns zu!</a:t>
            </a:r>
          </a:p>
          <a:p>
            <a:pPr marL="0" indent="0">
              <a:buNone/>
            </a:pPr>
            <a:r>
              <a:rPr lang="de-DE" dirty="0">
                <a:latin typeface="Montserrat" pitchFamily="2" charset="77"/>
              </a:rPr>
              <a:t>Diese Personen stehen beratend        zur Seite:</a:t>
            </a:r>
          </a:p>
          <a:p>
            <a:r>
              <a:rPr lang="de-DE" dirty="0" err="1">
                <a:latin typeface="Montserrat" pitchFamily="2" charset="77"/>
              </a:rPr>
              <a:t>Kontingentsärzt</a:t>
            </a:r>
            <a:r>
              <a:rPr lang="de-DE" dirty="0">
                <a:latin typeface="Montserrat" pitchFamily="2" charset="77"/>
              </a:rPr>
              <a:t>*innen</a:t>
            </a:r>
          </a:p>
          <a:p>
            <a:r>
              <a:rPr lang="de-DE" dirty="0">
                <a:latin typeface="Montserrat" pitchFamily="2" charset="77"/>
              </a:rPr>
              <a:t>Mental Health Beauftragte</a:t>
            </a:r>
          </a:p>
          <a:p>
            <a:r>
              <a:rPr lang="de-DE" dirty="0">
                <a:latin typeface="Montserrat" pitchFamily="2" charset="77"/>
              </a:rPr>
              <a:t>Unit Manager*innen als Unit Support</a:t>
            </a:r>
          </a:p>
          <a:p>
            <a:endParaRPr lang="de-DE" dirty="0">
              <a:latin typeface="Montserrat" pitchFamily="2" charset="77"/>
            </a:endParaRPr>
          </a:p>
          <a:p>
            <a:pPr marL="0" indent="0">
              <a:buNone/>
            </a:pPr>
            <a:endParaRPr lang="de-DE" dirty="0">
              <a:latin typeface="Montserrat" pitchFamily="2" charset="77"/>
            </a:endParaRPr>
          </a:p>
        </p:txBody>
      </p:sp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05E33946-63AA-FC96-C413-C1A455A63209}"/>
              </a:ext>
            </a:extLst>
          </p:cNvPr>
          <p:cNvCxnSpPr>
            <a:cxnSpLocks/>
          </p:cNvCxnSpPr>
          <p:nvPr/>
        </p:nvCxnSpPr>
        <p:spPr>
          <a:xfrm>
            <a:off x="5917865" y="1628775"/>
            <a:ext cx="0" cy="4204134"/>
          </a:xfrm>
          <a:prstGeom prst="line">
            <a:avLst/>
          </a:prstGeom>
          <a:ln>
            <a:solidFill>
              <a:srgbClr val="EED0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327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931F2-0E0C-E64E-F5A6-D03381DB2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CE49E-A3A2-A0B6-544F-E1BA347DEB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bg1"/>
                </a:solidFill>
              </a:rPr>
              <a:t>Kosten</a:t>
            </a:r>
          </a:p>
        </p:txBody>
      </p:sp>
    </p:spTree>
    <p:extLst>
      <p:ext uri="{BB962C8B-B14F-4D97-AF65-F5344CB8AC3E}">
        <p14:creationId xmlns:p14="http://schemas.microsoft.com/office/powerpoint/2010/main" val="1222024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A051F7-8B5C-500C-FB90-411CBF962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E7858431-737C-095A-60EB-3E9EBF88F28C}"/>
              </a:ext>
            </a:extLst>
          </p:cNvPr>
          <p:cNvSpPr/>
          <p:nvPr/>
        </p:nvSpPr>
        <p:spPr>
          <a:xfrm>
            <a:off x="1977020" y="1628774"/>
            <a:ext cx="2901649" cy="1228725"/>
          </a:xfrm>
          <a:prstGeom prst="rect">
            <a:avLst/>
          </a:prstGeom>
          <a:solidFill>
            <a:srgbClr val="EED0D7">
              <a:alpha val="9821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788DA1F-F9A9-64DB-BC39-FFBC28774EE7}"/>
              </a:ext>
            </a:extLst>
          </p:cNvPr>
          <p:cNvSpPr/>
          <p:nvPr/>
        </p:nvSpPr>
        <p:spPr>
          <a:xfrm>
            <a:off x="1977021" y="3429000"/>
            <a:ext cx="2901649" cy="2538310"/>
          </a:xfrm>
          <a:prstGeom prst="rect">
            <a:avLst/>
          </a:prstGeom>
          <a:solidFill>
            <a:srgbClr val="EED0D7">
              <a:alpha val="9821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A8066E3-A507-AFAD-8C7E-EA0A269AD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4" y="365125"/>
            <a:ext cx="9937751" cy="990000"/>
          </a:xfrm>
        </p:spPr>
        <p:txBody>
          <a:bodyPr lIns="0" tIns="0" rIns="0" bIns="0">
            <a:noAutofit/>
          </a:bodyPr>
          <a:lstStyle/>
          <a:p>
            <a:r>
              <a:rPr lang="de-DE" dirty="0">
                <a:solidFill>
                  <a:schemeClr val="bg2">
                    <a:lumMod val="10000"/>
                  </a:schemeClr>
                </a:solidFill>
              </a:rPr>
              <a:t>Der Teilnahmebeitrag setz sich aus folgenden Posten zusammen</a:t>
            </a:r>
            <a:endParaRPr lang="de-DE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25844C6-0663-D32A-E78E-7B19103F3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64276" y="2178849"/>
            <a:ext cx="3803650" cy="412987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031D412-DAC6-9712-4071-C9251ED169E0}"/>
              </a:ext>
            </a:extLst>
          </p:cNvPr>
          <p:cNvSpPr txBox="1"/>
          <p:nvPr/>
        </p:nvSpPr>
        <p:spPr>
          <a:xfrm>
            <a:off x="6264276" y="1628775"/>
            <a:ext cx="367248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2000" b="1" dirty="0">
                <a:solidFill>
                  <a:srgbClr val="B13336"/>
                </a:solidFill>
                <a:latin typeface="Montserrat" pitchFamily="2" charset="77"/>
              </a:rPr>
              <a:t>Preiszusammensetzung YP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28558F1-F19B-F7F2-9039-3A9BFF8C3B8B}"/>
              </a:ext>
            </a:extLst>
          </p:cNvPr>
          <p:cNvSpPr txBox="1"/>
          <p:nvPr/>
        </p:nvSpPr>
        <p:spPr>
          <a:xfrm>
            <a:off x="2213512" y="1782663"/>
            <a:ext cx="2484655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2000" b="1" dirty="0">
                <a:solidFill>
                  <a:srgbClr val="B13336"/>
                </a:solidFill>
                <a:latin typeface="Montserrat" pitchFamily="2" charset="77"/>
              </a:rPr>
              <a:t>Preise fürs WSJ 27</a:t>
            </a:r>
          </a:p>
          <a:p>
            <a:endParaRPr lang="de-DE" sz="2000" dirty="0">
              <a:latin typeface="Montserrat" pitchFamily="2" charset="77"/>
            </a:endParaRPr>
          </a:p>
          <a:p>
            <a:r>
              <a:rPr lang="de-DE" sz="2000" dirty="0">
                <a:latin typeface="Montserrat" pitchFamily="2" charset="77"/>
              </a:rPr>
              <a:t>YP: 	3.400€</a:t>
            </a:r>
          </a:p>
          <a:p>
            <a:endParaRPr lang="de-DE" sz="2000" dirty="0">
              <a:latin typeface="Montserrat" pitchFamily="2" charset="77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3370C2D-C5CD-442B-668F-65D2BB19F159}"/>
              </a:ext>
            </a:extLst>
          </p:cNvPr>
          <p:cNvSpPr txBox="1"/>
          <p:nvPr/>
        </p:nvSpPr>
        <p:spPr>
          <a:xfrm>
            <a:off x="2154200" y="3620937"/>
            <a:ext cx="2596865" cy="21544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2000" b="1" dirty="0">
                <a:solidFill>
                  <a:srgbClr val="B13336"/>
                </a:solidFill>
                <a:latin typeface="Montserrat" pitchFamily="2" charset="77"/>
              </a:rPr>
              <a:t>All-Inclusive-Paket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Montserrat" pitchFamily="2" charset="77"/>
              </a:rPr>
              <a:t>Vorbereitung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Montserrat" pitchFamily="2" charset="77"/>
              </a:rPr>
              <a:t>Kontingentslager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Montserrat" pitchFamily="2" charset="77"/>
              </a:rPr>
              <a:t>Anreise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Montserrat" pitchFamily="2" charset="77"/>
              </a:rPr>
              <a:t>Jamboree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Montserrat" pitchFamily="2" charset="77"/>
              </a:rPr>
              <a:t>Unit-Tour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Montserrat" pitchFamily="2" charset="77"/>
              </a:rPr>
              <a:t>Reflexion</a:t>
            </a:r>
          </a:p>
        </p:txBody>
      </p:sp>
    </p:spTree>
    <p:extLst>
      <p:ext uri="{BB962C8B-B14F-4D97-AF65-F5344CB8AC3E}">
        <p14:creationId xmlns:p14="http://schemas.microsoft.com/office/powerpoint/2010/main" val="1084342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B420DA-8155-4E43-6D77-C9C72685A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E8FD0EB-F2B2-D247-74CE-03CBC1017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r>
              <a:rPr lang="de-DE" b="1" dirty="0">
                <a:solidFill>
                  <a:schemeClr val="bg2">
                    <a:lumMod val="10000"/>
                  </a:schemeClr>
                </a:solidFill>
              </a:rPr>
              <a:t>Es gibt </a:t>
            </a:r>
            <a:r>
              <a:rPr lang="de-DE" dirty="0">
                <a:solidFill>
                  <a:schemeClr val="bg2">
                    <a:lumMod val="10000"/>
                  </a:schemeClr>
                </a:solidFill>
              </a:rPr>
              <a:t>vi</a:t>
            </a:r>
            <a:r>
              <a:rPr lang="de-DE" b="1" dirty="0">
                <a:solidFill>
                  <a:schemeClr val="bg2">
                    <a:lumMod val="10000"/>
                  </a:schemeClr>
                </a:solidFill>
              </a:rPr>
              <a:t>ele ergänzende Möglichkeiten, um das WSJ zu finanzieren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E2B174C-9D58-1318-7824-6329FABC187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127125" y="1628775"/>
            <a:ext cx="4789488" cy="452437"/>
          </a:xfrm>
        </p:spPr>
        <p:txBody>
          <a:bodyPr lIns="0" tIns="0" rIns="0" bIns="0">
            <a:noAutofit/>
          </a:bodyPr>
          <a:lstStyle/>
          <a:p>
            <a:pPr marL="0" indent="0">
              <a:buClr>
                <a:srgbClr val="FF5A70"/>
              </a:buClr>
              <a:buNone/>
            </a:pPr>
            <a:r>
              <a:rPr lang="de-DE" b="1" dirty="0">
                <a:solidFill>
                  <a:srgbClr val="B13336"/>
                </a:solidFill>
                <a:latin typeface="Montserrat" pitchFamily="2" charset="77"/>
              </a:rPr>
              <a:t>Das kann ich alleine tun: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C6A0157-EC5B-F5A5-66AF-48305734C5F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254750" y="1651001"/>
            <a:ext cx="5181600" cy="596899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FF5A70"/>
              </a:buClr>
              <a:buNone/>
            </a:pPr>
            <a:r>
              <a:rPr lang="de-DE" b="1" dirty="0">
                <a:solidFill>
                  <a:srgbClr val="B13336"/>
                </a:solidFill>
                <a:latin typeface="Montserrat" pitchFamily="2" charset="77"/>
              </a:rPr>
              <a:t>Das kann ich mit meiner Unit / meinem Stamm tun: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CEF6225-2E25-5478-78EA-5E11CF27F09C}"/>
              </a:ext>
            </a:extLst>
          </p:cNvPr>
          <p:cNvSpPr txBox="1"/>
          <p:nvPr/>
        </p:nvSpPr>
        <p:spPr>
          <a:xfrm>
            <a:off x="2266950" y="4419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6FE9A91-981E-C653-7953-89A44DDA4229}"/>
              </a:ext>
            </a:extLst>
          </p:cNvPr>
          <p:cNvSpPr txBox="1"/>
          <p:nvPr/>
        </p:nvSpPr>
        <p:spPr>
          <a:xfrm>
            <a:off x="1128713" y="2354862"/>
            <a:ext cx="4789488" cy="29751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Montserrat" pitchFamily="2" charset="77"/>
              </a:rPr>
              <a:t>Ferien- bzw. Nebenjob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Montserrat" pitchFamily="2" charset="77"/>
              </a:rPr>
              <a:t>Nachhilfe geben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Montserrat" pitchFamily="2" charset="77"/>
              </a:rPr>
              <a:t>Nachbarschaftshilfe: Babysitting, Hunde Gassi führen, Hilfe im Garten, …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de-DE" sz="2000" dirty="0">
              <a:latin typeface="Montserrat" pitchFamily="2" charset="77"/>
            </a:endParaRP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Montserrat" pitchFamily="2" charset="77"/>
              </a:rPr>
              <a:t>Jamboree </a:t>
            </a:r>
            <a:r>
              <a:rPr lang="de-DE" sz="2000" dirty="0" err="1">
                <a:latin typeface="Montserrat" pitchFamily="2" charset="77"/>
              </a:rPr>
              <a:t>Solidarity</a:t>
            </a:r>
            <a:r>
              <a:rPr lang="de-DE" sz="2000" dirty="0">
                <a:latin typeface="Montserrat" pitchFamily="2" charset="77"/>
              </a:rPr>
              <a:t> Fund für YPs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Montserrat" pitchFamily="2" charset="77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24EBBCB-5F32-2534-5262-8F4FA9145A70}"/>
              </a:ext>
            </a:extLst>
          </p:cNvPr>
          <p:cNvSpPr txBox="1"/>
          <p:nvPr/>
        </p:nvSpPr>
        <p:spPr>
          <a:xfrm>
            <a:off x="6254750" y="2344677"/>
            <a:ext cx="4810126" cy="32829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Montserrat" pitchFamily="2" charset="77"/>
              </a:rPr>
              <a:t>Plätzchenverkauf o.ä. in                der Gemeinde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Montserrat" pitchFamily="2" charset="77"/>
              </a:rPr>
              <a:t>Rent-a-Scout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Montserrat" pitchFamily="2" charset="77"/>
              </a:rPr>
              <a:t>Tombola bei Gemeinde-             oder Straßenfest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Montserrat" pitchFamily="2" charset="77"/>
              </a:rPr>
              <a:t>Förderprogramme, Zuschüsse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Montserrat" pitchFamily="2" charset="77"/>
              </a:rPr>
              <a:t>Sparsamkeit bei Unit-Treffen     und Unit-Tour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Montserrat" pitchFamily="2" charset="77"/>
            </a:endParaRP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65194887-111F-F2FF-97FE-68941C898728}"/>
              </a:ext>
            </a:extLst>
          </p:cNvPr>
          <p:cNvCxnSpPr>
            <a:cxnSpLocks/>
          </p:cNvCxnSpPr>
          <p:nvPr/>
        </p:nvCxnSpPr>
        <p:spPr>
          <a:xfrm>
            <a:off x="5917865" y="1628775"/>
            <a:ext cx="0" cy="4204134"/>
          </a:xfrm>
          <a:prstGeom prst="line">
            <a:avLst/>
          </a:prstGeom>
          <a:ln>
            <a:solidFill>
              <a:srgbClr val="EED0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83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7D2974-DA44-8076-19E0-72EC7498A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1AE5190-D30E-1072-7117-0E542AEBE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365125"/>
            <a:ext cx="10225088" cy="990000"/>
          </a:xfrm>
        </p:spPr>
        <p:txBody>
          <a:bodyPr lIns="0" tIns="0" rIns="0" bIns="0">
            <a:noAutofit/>
          </a:bodyPr>
          <a:lstStyle/>
          <a:p>
            <a:r>
              <a:rPr lang="de-DE" b="1" dirty="0">
                <a:solidFill>
                  <a:schemeClr val="bg2">
                    <a:lumMod val="10000"/>
                  </a:schemeClr>
                </a:solidFill>
              </a:rPr>
              <a:t>Jamboree </a:t>
            </a:r>
            <a:r>
              <a:rPr lang="de-DE" b="1" dirty="0" err="1">
                <a:solidFill>
                  <a:schemeClr val="bg2">
                    <a:lumMod val="10000"/>
                  </a:schemeClr>
                </a:solidFill>
              </a:rPr>
              <a:t>Solidarity</a:t>
            </a:r>
            <a:r>
              <a:rPr lang="de-DE" b="1" dirty="0">
                <a:solidFill>
                  <a:schemeClr val="bg2">
                    <a:lumMod val="10000"/>
                  </a:schemeClr>
                </a:solidFill>
              </a:rPr>
              <a:t> Fund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A23257F-A1CC-822B-685F-99511558DD20}"/>
              </a:ext>
            </a:extLst>
          </p:cNvPr>
          <p:cNvSpPr txBox="1"/>
          <p:nvPr/>
        </p:nvSpPr>
        <p:spPr>
          <a:xfrm>
            <a:off x="2266950" y="4419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CF3149F-A514-1DE0-1334-97AF6670B8BC}"/>
              </a:ext>
            </a:extLst>
          </p:cNvPr>
          <p:cNvSpPr txBox="1"/>
          <p:nvPr/>
        </p:nvSpPr>
        <p:spPr>
          <a:xfrm>
            <a:off x="1128713" y="2354862"/>
            <a:ext cx="4789488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Montserrat" pitchFamily="2" charset="77"/>
              </a:rPr>
              <a:t>Förderung über die Hälfte des Beitrages: 1.700 €</a:t>
            </a:r>
          </a:p>
          <a:p>
            <a:r>
              <a:rPr lang="de-DE" sz="2000" dirty="0">
                <a:latin typeface="Montserrat" pitchFamily="2" charset="77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Montserrat" pitchFamily="2" charset="77"/>
              </a:rPr>
              <a:t>Bewerbung auf den Fördertopf Förderung durch ein Motivationsschreiben ohne Nachweise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Montserrat" pitchFamily="2" charset="77"/>
              </a:rPr>
              <a:t>Konzepte, den restlichen Teil </a:t>
            </a:r>
          </a:p>
          <a:p>
            <a:r>
              <a:rPr lang="de-DE" sz="2000" dirty="0">
                <a:latin typeface="Montserrat" pitchFamily="2" charset="77"/>
              </a:rPr>
              <a:t>     selbst zu stemmen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Montserrat" pitchFamily="2" charset="77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8E3FBBE-6AE8-4C52-812F-E5833BAF18F8}"/>
              </a:ext>
            </a:extLst>
          </p:cNvPr>
          <p:cNvSpPr txBox="1"/>
          <p:nvPr/>
        </p:nvSpPr>
        <p:spPr>
          <a:xfrm>
            <a:off x="6254750" y="2344677"/>
            <a:ext cx="4810126" cy="4308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Montserrat" pitchFamily="2" charset="77"/>
              </a:rPr>
              <a:t>Bewerbung bis spätestens 15.09.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latin typeface="Montserrat" pitchFamily="2" charset="77"/>
            </a:endParaRPr>
          </a:p>
          <a:p>
            <a:r>
              <a:rPr lang="de-DE" sz="2000" dirty="0">
                <a:latin typeface="Montserrat" pitchFamily="2" charset="77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Montserrat" pitchFamily="2" charset="77"/>
              </a:rPr>
              <a:t>Ende September entschiedet das Los diskret über die Förderungsverteilung</a:t>
            </a:r>
          </a:p>
          <a:p>
            <a:endParaRPr lang="de-DE" sz="20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Montserrat" pitchFamily="2" charset="77"/>
              </a:rPr>
              <a:t>Vollständige Anmeldung die*der YP beim Jamboree: bis 15.10.2025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latin typeface="Montserrat" pitchFamily="2" charset="77"/>
            </a:endParaRPr>
          </a:p>
          <a:p>
            <a:endParaRPr lang="de-DE" sz="2000" dirty="0">
              <a:latin typeface="Montserrat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Montserrat" pitchFamily="2" charset="77"/>
            </a:endParaRP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005CBE36-2168-6B36-0117-BBB37787AA96}"/>
              </a:ext>
            </a:extLst>
          </p:cNvPr>
          <p:cNvCxnSpPr>
            <a:cxnSpLocks/>
          </p:cNvCxnSpPr>
          <p:nvPr/>
        </p:nvCxnSpPr>
        <p:spPr>
          <a:xfrm>
            <a:off x="5916613" y="2053087"/>
            <a:ext cx="1252" cy="3779822"/>
          </a:xfrm>
          <a:prstGeom prst="line">
            <a:avLst/>
          </a:prstGeom>
          <a:ln>
            <a:solidFill>
              <a:srgbClr val="EED0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CDA1D918-28A9-9373-8417-EDD93798DF6F}"/>
              </a:ext>
            </a:extLst>
          </p:cNvPr>
          <p:cNvSpPr txBox="1"/>
          <p:nvPr/>
        </p:nvSpPr>
        <p:spPr>
          <a:xfrm>
            <a:off x="1127125" y="1219734"/>
            <a:ext cx="993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B13336"/>
                </a:solidFill>
                <a:latin typeface="Montserrat" pitchFamily="2" charset="77"/>
              </a:rPr>
              <a:t>Jugendlichen, denen ohne Förderung keine Teilnahme möglich wäre, können sich um eine Bezuschussung durch den Jamboree </a:t>
            </a:r>
            <a:r>
              <a:rPr lang="de-DE" b="1" dirty="0" err="1">
                <a:solidFill>
                  <a:srgbClr val="B13336"/>
                </a:solidFill>
                <a:latin typeface="Montserrat" pitchFamily="2" charset="77"/>
              </a:rPr>
              <a:t>Solidarity</a:t>
            </a:r>
            <a:r>
              <a:rPr lang="de-DE" b="1" dirty="0">
                <a:solidFill>
                  <a:srgbClr val="B13336"/>
                </a:solidFill>
                <a:latin typeface="Montserrat" pitchFamily="2" charset="77"/>
              </a:rPr>
              <a:t> Fund bewerben.  </a:t>
            </a:r>
          </a:p>
        </p:txBody>
      </p:sp>
    </p:spTree>
    <p:extLst>
      <p:ext uri="{BB962C8B-B14F-4D97-AF65-F5344CB8AC3E}">
        <p14:creationId xmlns:p14="http://schemas.microsoft.com/office/powerpoint/2010/main" val="99358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90A289-17EE-6D08-0A4B-F78CFFF47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7603B8-043F-2DBD-75D6-FD7EB51A2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365125"/>
            <a:ext cx="10226675" cy="990000"/>
          </a:xfrm>
        </p:spPr>
        <p:txBody>
          <a:bodyPr lIns="0" tIns="0" rIns="0" bIns="0"/>
          <a:lstStyle/>
          <a:p>
            <a:r>
              <a:rPr lang="de-DE" dirty="0"/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BDC3DF-5070-B9A6-3FBA-7540D1C1C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5" y="1640807"/>
            <a:ext cx="4789488" cy="190129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de-DE" b="1" dirty="0">
                <a:solidFill>
                  <a:srgbClr val="B13336"/>
                </a:solidFill>
              </a:rPr>
              <a:t>Die Reise</a:t>
            </a:r>
          </a:p>
          <a:p>
            <a:r>
              <a:rPr lang="de-DE" dirty="0"/>
              <a:t>Elemente des Jamborees</a:t>
            </a:r>
          </a:p>
          <a:p>
            <a:r>
              <a:rPr lang="de-DE" dirty="0"/>
              <a:t>Units + Unitvorbereitung</a:t>
            </a:r>
          </a:p>
          <a:p>
            <a:r>
              <a:rPr lang="de-DE" dirty="0"/>
              <a:t>Kontingentslager</a:t>
            </a:r>
          </a:p>
          <a:p>
            <a:r>
              <a:rPr lang="de-DE" dirty="0"/>
              <a:t>Unit-Tour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C40BA762-7C1A-4250-F3D2-9956DFE61C65}"/>
              </a:ext>
            </a:extLst>
          </p:cNvPr>
          <p:cNvSpPr txBox="1">
            <a:spLocks/>
          </p:cNvSpPr>
          <p:nvPr/>
        </p:nvSpPr>
        <p:spPr>
          <a:xfrm>
            <a:off x="6254750" y="4167961"/>
            <a:ext cx="4691118" cy="122797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b="1" dirty="0">
                <a:solidFill>
                  <a:srgbClr val="B13336"/>
                </a:solidFill>
              </a:rPr>
              <a:t>Anmeldung</a:t>
            </a:r>
          </a:p>
          <a:p>
            <a:r>
              <a:rPr lang="de-DE" sz="2000" dirty="0"/>
              <a:t>Wie, wann, was, wo?</a:t>
            </a:r>
          </a:p>
          <a:p>
            <a:r>
              <a:rPr lang="de-DE" sz="2000" dirty="0"/>
              <a:t>Erklärung des Anmeldetools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29C6AFCA-6F4D-F26E-1C43-74DECB469E9F}"/>
              </a:ext>
            </a:extLst>
          </p:cNvPr>
          <p:cNvSpPr txBox="1">
            <a:spLocks/>
          </p:cNvSpPr>
          <p:nvPr/>
        </p:nvSpPr>
        <p:spPr>
          <a:xfrm>
            <a:off x="1127125" y="4167961"/>
            <a:ext cx="4789488" cy="16540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>
                <a:solidFill>
                  <a:srgbClr val="B13336"/>
                </a:solidFill>
              </a:rPr>
              <a:t>Unitbildung</a:t>
            </a:r>
          </a:p>
          <a:p>
            <a:r>
              <a:rPr lang="de-DE" dirty="0"/>
              <a:t>Priorisierung bei Unitzusammenstellung</a:t>
            </a:r>
          </a:p>
          <a:p>
            <a:r>
              <a:rPr lang="de-DE" dirty="0"/>
              <a:t>Unit-Leader Codes + Buddy System</a:t>
            </a:r>
          </a:p>
          <a:p>
            <a:r>
              <a:rPr lang="de-DE" dirty="0"/>
              <a:t>Teilnehmende mit Einschränkungen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4667980B-252D-42FE-08A4-C17B09CA7886}"/>
              </a:ext>
            </a:extLst>
          </p:cNvPr>
          <p:cNvSpPr txBox="1">
            <a:spLocks/>
          </p:cNvSpPr>
          <p:nvPr/>
        </p:nvSpPr>
        <p:spPr>
          <a:xfrm>
            <a:off x="6254750" y="1628775"/>
            <a:ext cx="4810125" cy="15675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b="1" dirty="0">
                <a:solidFill>
                  <a:srgbClr val="B13336"/>
                </a:solidFill>
              </a:rPr>
              <a:t>Preis</a:t>
            </a:r>
          </a:p>
          <a:p>
            <a:r>
              <a:rPr lang="de-DE" sz="2000" dirty="0"/>
              <a:t>Beiträge</a:t>
            </a:r>
          </a:p>
          <a:p>
            <a:r>
              <a:rPr lang="de-DE" sz="2000" dirty="0"/>
              <a:t>Zusammensetzung</a:t>
            </a:r>
          </a:p>
          <a:p>
            <a:r>
              <a:rPr lang="de-DE" sz="2000" dirty="0"/>
              <a:t>Finanzierungsmöglichkeiten</a:t>
            </a:r>
          </a:p>
        </p:txBody>
      </p: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1E124933-82CC-2ED9-BB90-80AFFC66DC3B}"/>
              </a:ext>
            </a:extLst>
          </p:cNvPr>
          <p:cNvCxnSpPr>
            <a:cxnSpLocks/>
          </p:cNvCxnSpPr>
          <p:nvPr/>
        </p:nvCxnSpPr>
        <p:spPr>
          <a:xfrm>
            <a:off x="5935663" y="1617871"/>
            <a:ext cx="0" cy="4204134"/>
          </a:xfrm>
          <a:prstGeom prst="line">
            <a:avLst/>
          </a:prstGeom>
          <a:ln>
            <a:solidFill>
              <a:srgbClr val="EED0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623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320866-B22B-69D8-DAA5-E60AACAFF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E88A40B-7044-8B7B-66D6-89E6F19BB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365125"/>
            <a:ext cx="10225088" cy="990000"/>
          </a:xfrm>
        </p:spPr>
        <p:txBody>
          <a:bodyPr lIns="0" tIns="0" rIns="0" bIns="0">
            <a:noAutofit/>
          </a:bodyPr>
          <a:lstStyle/>
          <a:p>
            <a:r>
              <a:rPr lang="de-DE" b="1" dirty="0">
                <a:solidFill>
                  <a:schemeClr val="bg2">
                    <a:lumMod val="10000"/>
                  </a:schemeClr>
                </a:solidFill>
              </a:rPr>
              <a:t>Jamboree </a:t>
            </a:r>
            <a:r>
              <a:rPr lang="de-DE" b="1" dirty="0" err="1">
                <a:solidFill>
                  <a:schemeClr val="bg2">
                    <a:lumMod val="10000"/>
                  </a:schemeClr>
                </a:solidFill>
              </a:rPr>
              <a:t>Solidarity</a:t>
            </a:r>
            <a:r>
              <a:rPr lang="de-DE" b="1" dirty="0">
                <a:solidFill>
                  <a:schemeClr val="bg2">
                    <a:lumMod val="10000"/>
                  </a:schemeClr>
                </a:solidFill>
              </a:rPr>
              <a:t> Fund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E695368-05EC-3333-FD2E-6AE1D3B19BFF}"/>
              </a:ext>
            </a:extLst>
          </p:cNvPr>
          <p:cNvSpPr txBox="1"/>
          <p:nvPr/>
        </p:nvSpPr>
        <p:spPr>
          <a:xfrm>
            <a:off x="2266950" y="4419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EDE4C86-F4AD-DE86-27AF-C90E3BE807B6}"/>
              </a:ext>
            </a:extLst>
          </p:cNvPr>
          <p:cNvSpPr txBox="1"/>
          <p:nvPr/>
        </p:nvSpPr>
        <p:spPr>
          <a:xfrm>
            <a:off x="1128713" y="2354862"/>
            <a:ext cx="4789488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Montserrat" pitchFamily="2" charset="77"/>
              </a:rPr>
              <a:t>Spenden fließen zu 100% in den Spendentopf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Montserrat" pitchFamily="2" charset="77"/>
              </a:rPr>
              <a:t>Ab einem Spendenbetrag über 100€ kann eine Zuwendungsbestätigung ausgestellt werden</a:t>
            </a:r>
          </a:p>
          <a:p>
            <a:r>
              <a:rPr lang="de-DE" sz="2000" dirty="0">
                <a:latin typeface="Montserrat" pitchFamily="2" charset="77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Montserrat" pitchFamily="2" charset="77"/>
            </a:endParaRP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AD86E94C-5658-BC4C-099F-89268967A9D3}"/>
              </a:ext>
            </a:extLst>
          </p:cNvPr>
          <p:cNvCxnSpPr>
            <a:cxnSpLocks/>
          </p:cNvCxnSpPr>
          <p:nvPr/>
        </p:nvCxnSpPr>
        <p:spPr>
          <a:xfrm>
            <a:off x="5916613" y="2053087"/>
            <a:ext cx="1252" cy="3779822"/>
          </a:xfrm>
          <a:prstGeom prst="line">
            <a:avLst/>
          </a:prstGeom>
          <a:ln>
            <a:solidFill>
              <a:srgbClr val="EED0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2975586E-9555-987C-54A5-581E41B56A55}"/>
              </a:ext>
            </a:extLst>
          </p:cNvPr>
          <p:cNvSpPr txBox="1"/>
          <p:nvPr/>
        </p:nvSpPr>
        <p:spPr>
          <a:xfrm>
            <a:off x="1127125" y="1224293"/>
            <a:ext cx="993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B13336"/>
                </a:solidFill>
                <a:latin typeface="Montserrat" pitchFamily="2" charset="77"/>
              </a:rPr>
              <a:t>Du kennst den Zauber eines Jamborees – hilf mit, dass alle Jugendlichen diese Chance bekommen.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612EA6B-D854-EB7E-46C1-FCA7D18ABE46}"/>
              </a:ext>
            </a:extLst>
          </p:cNvPr>
          <p:cNvSpPr txBox="1"/>
          <p:nvPr/>
        </p:nvSpPr>
        <p:spPr>
          <a:xfrm>
            <a:off x="6657790" y="5662394"/>
            <a:ext cx="4062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EPC-Fotoüberweisung: einfach mit der Banking-App scannen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05ACDF-0E3C-283D-B7F1-83E18F981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2134044"/>
            <a:ext cx="3264930" cy="326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261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851D9-DB58-B9F0-4FE7-EB2F2B57D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071FC9-E813-99F9-E3C0-8A69C36C93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bg1"/>
                </a:solidFill>
                <a:ea typeface="Calibri"/>
                <a:cs typeface="Calibri"/>
              </a:rPr>
              <a:t>Anmeldung</a:t>
            </a:r>
          </a:p>
        </p:txBody>
      </p:sp>
    </p:spTree>
    <p:extLst>
      <p:ext uri="{BB962C8B-B14F-4D97-AF65-F5344CB8AC3E}">
        <p14:creationId xmlns:p14="http://schemas.microsoft.com/office/powerpoint/2010/main" val="2882651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41D15-DFAF-4A99-9AE8-EF5522359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2FC2DB4-7096-C9AE-F407-0282DCFD4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4" y="365125"/>
            <a:ext cx="9937751" cy="990000"/>
          </a:xfrm>
        </p:spPr>
        <p:txBody>
          <a:bodyPr lIns="0" tIns="0" rIns="0" bIns="0">
            <a:noAutofit/>
          </a:bodyPr>
          <a:lstStyle/>
          <a:p>
            <a:r>
              <a:rPr lang="de-DE" dirty="0">
                <a:solidFill>
                  <a:schemeClr val="bg2">
                    <a:lumMod val="10000"/>
                  </a:schemeClr>
                </a:solidFill>
              </a:rPr>
              <a:t>Registrierung</a:t>
            </a:r>
            <a:endParaRPr lang="de-DE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2" name="Grafik 11" descr="Ein Bild, das Text, Screenshot, Reihe, Schrift enthält.&#10;&#10;KI-generierte Inhalte können fehlerhaft sein.">
            <a:extLst>
              <a:ext uri="{FF2B5EF4-FFF2-40B4-BE49-F238E27FC236}">
                <a16:creationId xmlns:a16="http://schemas.microsoft.com/office/drawing/2014/main" id="{90C90F74-149E-D4FA-633D-1CEE7B1A1F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25" y="1287087"/>
            <a:ext cx="4693620" cy="1912501"/>
          </a:xfrm>
          <a:prstGeom prst="rect">
            <a:avLst/>
          </a:prstGeom>
        </p:spPr>
      </p:pic>
      <p:pic>
        <p:nvPicPr>
          <p:cNvPr id="8" name="Grafik 7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5CFD94AF-69A1-4349-4C4D-1A099C3355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126" y="2779236"/>
            <a:ext cx="4346434" cy="2436694"/>
          </a:xfrm>
          <a:prstGeom prst="rect">
            <a:avLst/>
          </a:prstGeom>
        </p:spPr>
      </p:pic>
      <p:pic>
        <p:nvPicPr>
          <p:cNvPr id="14" name="Grafik 13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6C8B5C37-56BA-1C13-23B9-C635651E9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920" y="2779236"/>
            <a:ext cx="4418849" cy="2436694"/>
          </a:xfrm>
          <a:prstGeom prst="rect">
            <a:avLst/>
          </a:prstGeom>
        </p:spPr>
      </p:pic>
      <p:sp>
        <p:nvSpPr>
          <p:cNvPr id="15" name="Pfeil: gebogen 14">
            <a:extLst>
              <a:ext uri="{FF2B5EF4-FFF2-40B4-BE49-F238E27FC236}">
                <a16:creationId xmlns:a16="http://schemas.microsoft.com/office/drawing/2014/main" id="{333F578C-0B3C-AF22-3509-6A0AF3200747}"/>
              </a:ext>
            </a:extLst>
          </p:cNvPr>
          <p:cNvSpPr/>
          <p:nvPr/>
        </p:nvSpPr>
        <p:spPr>
          <a:xfrm>
            <a:off x="2959413" y="2139606"/>
            <a:ext cx="1067551" cy="990000"/>
          </a:xfrm>
          <a:prstGeom prst="bentArrow">
            <a:avLst>
              <a:gd name="adj1" fmla="val 29109"/>
              <a:gd name="adj2" fmla="val 25000"/>
              <a:gd name="adj3" fmla="val 25000"/>
              <a:gd name="adj4" fmla="val 43750"/>
            </a:avLst>
          </a:prstGeom>
          <a:solidFill>
            <a:srgbClr val="EED0D7"/>
          </a:solidFill>
          <a:ln>
            <a:solidFill>
              <a:srgbClr val="B133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7" name="Pfeil: gebogen 16">
            <a:extLst>
              <a:ext uri="{FF2B5EF4-FFF2-40B4-BE49-F238E27FC236}">
                <a16:creationId xmlns:a16="http://schemas.microsoft.com/office/drawing/2014/main" id="{D7B7F319-D0D7-9049-3705-B30AD303C3E6}"/>
              </a:ext>
            </a:extLst>
          </p:cNvPr>
          <p:cNvSpPr/>
          <p:nvPr/>
        </p:nvSpPr>
        <p:spPr>
          <a:xfrm rot="5400000">
            <a:off x="8826251" y="2245461"/>
            <a:ext cx="1067551" cy="855842"/>
          </a:xfrm>
          <a:prstGeom prst="bentArrow">
            <a:avLst/>
          </a:prstGeom>
          <a:solidFill>
            <a:srgbClr val="EED0D7"/>
          </a:solidFill>
          <a:ln>
            <a:solidFill>
              <a:srgbClr val="B133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38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F87FB-70A5-E1FA-653C-1E8FD913B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67E9E78-6A06-8DD0-A10E-6894830B5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4" y="365125"/>
            <a:ext cx="9937751" cy="990000"/>
          </a:xfrm>
        </p:spPr>
        <p:txBody>
          <a:bodyPr lIns="0" tIns="0" rIns="0" bIns="0">
            <a:noAutofit/>
          </a:bodyPr>
          <a:lstStyle/>
          <a:p>
            <a:r>
              <a:rPr lang="de-DE" dirty="0">
                <a:solidFill>
                  <a:schemeClr val="bg2">
                    <a:lumMod val="10000"/>
                  </a:schemeClr>
                </a:solidFill>
              </a:rPr>
              <a:t>Daten ausfüllen</a:t>
            </a:r>
            <a:endParaRPr lang="de-DE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Grafik 2" descr="Ein Bild, das Text, Screenshot, Webseite, Schrift enthält.&#10;&#10;KI-generierte Inhalte können fehlerhaft sein.">
            <a:extLst>
              <a:ext uri="{FF2B5EF4-FFF2-40B4-BE49-F238E27FC236}">
                <a16:creationId xmlns:a16="http://schemas.microsoft.com/office/drawing/2014/main" id="{3289E901-3B4C-46CD-125B-9F8ABE6F2D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27" y="1699489"/>
            <a:ext cx="6244883" cy="3371273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D4FA1C1B-5683-25C2-4317-CE71EFBE0A94}"/>
              </a:ext>
            </a:extLst>
          </p:cNvPr>
          <p:cNvSpPr/>
          <p:nvPr/>
        </p:nvSpPr>
        <p:spPr>
          <a:xfrm>
            <a:off x="2897065" y="3134458"/>
            <a:ext cx="720970" cy="123092"/>
          </a:xfrm>
          <a:prstGeom prst="rect">
            <a:avLst/>
          </a:prstGeom>
          <a:solidFill>
            <a:srgbClr val="F8FAFB"/>
          </a:solidFill>
          <a:ln>
            <a:solidFill>
              <a:srgbClr val="F8FA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6B87EB2-4E83-75DA-DEEA-263592723DC8}"/>
              </a:ext>
            </a:extLst>
          </p:cNvPr>
          <p:cNvSpPr txBox="1"/>
          <p:nvPr/>
        </p:nvSpPr>
        <p:spPr>
          <a:xfrm>
            <a:off x="7821476" y="2321170"/>
            <a:ext cx="33806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Benutzer Profil</a:t>
            </a:r>
          </a:p>
          <a:p>
            <a:r>
              <a:rPr lang="de-DE" dirty="0"/>
              <a:t>Mit einem Klick auf „Bearbeiten“ alles gewissenhaft ausfüllen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Dokumente hochladen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Anmeldestatus prüfen</a:t>
            </a:r>
          </a:p>
        </p:txBody>
      </p:sp>
    </p:spTree>
    <p:extLst>
      <p:ext uri="{BB962C8B-B14F-4D97-AF65-F5344CB8AC3E}">
        <p14:creationId xmlns:p14="http://schemas.microsoft.com/office/powerpoint/2010/main" val="1975374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DC624-A9D3-2AAC-2FFD-A9AADAE4D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6E4BDA3-CD4A-798F-CE30-F07CD3B9D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4" y="365125"/>
            <a:ext cx="9937751" cy="990000"/>
          </a:xfrm>
        </p:spPr>
        <p:txBody>
          <a:bodyPr lIns="0" tIns="0" rIns="0" bIns="0">
            <a:noAutofit/>
          </a:bodyPr>
          <a:lstStyle/>
          <a:p>
            <a:r>
              <a:rPr lang="de-DE" dirty="0">
                <a:solidFill>
                  <a:schemeClr val="bg2">
                    <a:lumMod val="10000"/>
                  </a:schemeClr>
                </a:solidFill>
              </a:rPr>
              <a:t>Buddy ID &amp; Verbandszugehörigkeit</a:t>
            </a:r>
            <a:endParaRPr lang="de-DE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Grafik 2" descr="Ein Bild, das Text, Elektronik, Screenshot, Software enthält.&#10;&#10;KI-generierte Inhalte können fehlerhaft sein.">
            <a:extLst>
              <a:ext uri="{FF2B5EF4-FFF2-40B4-BE49-F238E27FC236}">
                <a16:creationId xmlns:a16="http://schemas.microsoft.com/office/drawing/2014/main" id="{1E2B49B7-C074-B8CF-A5BC-B7BBEE6519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37" y="1572179"/>
            <a:ext cx="5845007" cy="467160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8D161C9-F8F1-6180-5D4A-0AB87B7A0A00}"/>
              </a:ext>
            </a:extLst>
          </p:cNvPr>
          <p:cNvSpPr txBox="1"/>
          <p:nvPr/>
        </p:nvSpPr>
        <p:spPr>
          <a:xfrm>
            <a:off x="7689273" y="1717964"/>
            <a:ext cx="35652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Buddy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Unit Leader Buddy ID:</a:t>
            </a:r>
            <a:br>
              <a:rPr lang="de-DE" dirty="0"/>
            </a:br>
            <a:r>
              <a:rPr lang="de-DE" dirty="0"/>
              <a:t>ich möchte mit diesem*dieser Leiter*in </a:t>
            </a:r>
            <a:r>
              <a:rPr lang="de-DE" dirty="0" err="1"/>
              <a:t>in</a:t>
            </a:r>
            <a:r>
              <a:rPr lang="de-DE" dirty="0"/>
              <a:t> einer Unit sein</a:t>
            </a:r>
            <a:br>
              <a:rPr lang="de-DE" dirty="0"/>
            </a:b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Youth </a:t>
            </a:r>
            <a:r>
              <a:rPr lang="de-DE" dirty="0" err="1"/>
              <a:t>Participant</a:t>
            </a:r>
            <a:r>
              <a:rPr lang="de-DE" dirty="0"/>
              <a:t> Buddy ID:</a:t>
            </a:r>
            <a:br>
              <a:rPr lang="de-DE" dirty="0"/>
            </a:br>
            <a:r>
              <a:rPr lang="de-DE" dirty="0"/>
              <a:t>Freund*in mit dem*der du gerne in einer Unit wärst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F1904E6-D836-96BD-599B-0046729296F9}"/>
              </a:ext>
            </a:extLst>
          </p:cNvPr>
          <p:cNvSpPr txBox="1"/>
          <p:nvPr/>
        </p:nvSpPr>
        <p:spPr>
          <a:xfrm>
            <a:off x="7689273" y="4544754"/>
            <a:ext cx="3375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Verbandszugehörigkeit</a:t>
            </a:r>
          </a:p>
          <a:p>
            <a:r>
              <a:rPr lang="de-DE" dirty="0"/>
              <a:t>Falls die Mitgliedsnummer nicht bekannt ist am besten deine Leiter*innen fragen</a:t>
            </a:r>
          </a:p>
        </p:txBody>
      </p:sp>
    </p:spTree>
    <p:extLst>
      <p:ext uri="{BB962C8B-B14F-4D97-AF65-F5344CB8AC3E}">
        <p14:creationId xmlns:p14="http://schemas.microsoft.com/office/powerpoint/2010/main" val="113583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AAEB9-03D6-EA9C-FE9A-F8C230332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A4EC80-2245-80C3-E32E-1304A17D7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4" y="365125"/>
            <a:ext cx="9937751" cy="990000"/>
          </a:xfrm>
        </p:spPr>
        <p:txBody>
          <a:bodyPr lIns="0" tIns="0" rIns="0" bIns="0">
            <a:noAutofit/>
          </a:bodyPr>
          <a:lstStyle/>
          <a:p>
            <a:r>
              <a:rPr lang="de-DE" dirty="0">
                <a:solidFill>
                  <a:schemeClr val="bg2">
                    <a:lumMod val="10000"/>
                  </a:schemeClr>
                </a:solidFill>
              </a:rPr>
              <a:t>Buddy ID &amp; Verbandszugehörigkeit</a:t>
            </a:r>
            <a:endParaRPr lang="de-DE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Grafik 4" descr="Ein Bild, das Text, Screenshot, Software, Zahl enthält.&#10;&#10;KI-generierte Inhalte können fehlerhaft sein.">
            <a:extLst>
              <a:ext uri="{FF2B5EF4-FFF2-40B4-BE49-F238E27FC236}">
                <a16:creationId xmlns:a16="http://schemas.microsoft.com/office/drawing/2014/main" id="{256514FC-E079-25BA-5CAD-C8103FF117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037" y="1355125"/>
            <a:ext cx="6126090" cy="477537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A8E9EB7-00A0-AE29-2E59-2B08BC376318}"/>
              </a:ext>
            </a:extLst>
          </p:cNvPr>
          <p:cNvSpPr txBox="1"/>
          <p:nvPr/>
        </p:nvSpPr>
        <p:spPr>
          <a:xfrm>
            <a:off x="7537850" y="1761702"/>
            <a:ext cx="36899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Kontodaten</a:t>
            </a:r>
          </a:p>
          <a:p>
            <a:r>
              <a:rPr lang="de-DE" dirty="0"/>
              <a:t>Die hier angegebenen Kontodaten werden von uns verwendet um den Teilnahmebeitrag entsprechend dem Zahlungsmodell abzubuchen</a:t>
            </a:r>
          </a:p>
          <a:p>
            <a:endParaRPr lang="de-DE" dirty="0"/>
          </a:p>
          <a:p>
            <a:endParaRPr lang="de-DE" dirty="0"/>
          </a:p>
          <a:p>
            <a:r>
              <a:rPr lang="de-DE" b="1" dirty="0"/>
              <a:t>Wichtig:</a:t>
            </a:r>
          </a:p>
          <a:p>
            <a:r>
              <a:rPr lang="de-DE" dirty="0"/>
              <a:t>Alle hier angegeben Daten müssen sich auf den*die Kontoinhaber*in beziehen</a:t>
            </a:r>
          </a:p>
        </p:txBody>
      </p:sp>
    </p:spTree>
    <p:extLst>
      <p:ext uri="{BB962C8B-B14F-4D97-AF65-F5344CB8AC3E}">
        <p14:creationId xmlns:p14="http://schemas.microsoft.com/office/powerpoint/2010/main" val="3262741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290F8-D407-D8D3-8E92-5F2683901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Text, Screenshot, Webseite, Schrift enthält.&#10;&#10;KI-generierte Inhalte können fehlerhaft sein.">
            <a:extLst>
              <a:ext uri="{FF2B5EF4-FFF2-40B4-BE49-F238E27FC236}">
                <a16:creationId xmlns:a16="http://schemas.microsoft.com/office/drawing/2014/main" id="{690D1322-9B9D-D0DB-C96F-354608E755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072" y="3728587"/>
            <a:ext cx="5013418" cy="2010847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589D9872-3A6A-F7ED-D8A2-AACBD9366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4" y="365125"/>
            <a:ext cx="9937751" cy="990000"/>
          </a:xfrm>
        </p:spPr>
        <p:txBody>
          <a:bodyPr lIns="0" tIns="0" rIns="0" bIns="0">
            <a:noAutofit/>
          </a:bodyPr>
          <a:lstStyle/>
          <a:p>
            <a:r>
              <a:rPr lang="de-DE" dirty="0">
                <a:solidFill>
                  <a:schemeClr val="bg2">
                    <a:lumMod val="10000"/>
                  </a:schemeClr>
                </a:solidFill>
              </a:rPr>
              <a:t>Anmeldung abgeben</a:t>
            </a:r>
            <a:endParaRPr lang="de-DE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Pfeil: nach rechts gekrümmt 8">
            <a:extLst>
              <a:ext uri="{FF2B5EF4-FFF2-40B4-BE49-F238E27FC236}">
                <a16:creationId xmlns:a16="http://schemas.microsoft.com/office/drawing/2014/main" id="{8062E5FE-4F64-E061-506E-AA99896BA79F}"/>
              </a:ext>
            </a:extLst>
          </p:cNvPr>
          <p:cNvSpPr/>
          <p:nvPr/>
        </p:nvSpPr>
        <p:spPr>
          <a:xfrm>
            <a:off x="1405452" y="2270020"/>
            <a:ext cx="960581" cy="2544618"/>
          </a:xfrm>
          <a:prstGeom prst="curvedRightArrow">
            <a:avLst/>
          </a:prstGeom>
          <a:solidFill>
            <a:srgbClr val="EED0D7"/>
          </a:solidFill>
          <a:ln>
            <a:solidFill>
              <a:srgbClr val="B133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3" name="Grafik 2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626EE0B5-29B4-CDC4-8EF3-7D66ED8E28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072" y="1355125"/>
            <a:ext cx="5013418" cy="200094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74E612C-57AB-922D-704C-D72771F7791F}"/>
              </a:ext>
            </a:extLst>
          </p:cNvPr>
          <p:cNvSpPr txBox="1"/>
          <p:nvPr/>
        </p:nvSpPr>
        <p:spPr>
          <a:xfrm>
            <a:off x="7517423" y="1705158"/>
            <a:ext cx="37631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Vertrag drucken:</a:t>
            </a:r>
          </a:p>
          <a:p>
            <a:r>
              <a:rPr lang="de-DE" dirty="0"/>
              <a:t>Mit einem Klick auf „verbindlich drucken“ werden einige Felder zur Bearbeitung gesperrt</a:t>
            </a:r>
          </a:p>
          <a:p>
            <a:endParaRPr lang="de-DE" dirty="0"/>
          </a:p>
          <a:p>
            <a:r>
              <a:rPr lang="de-DE" b="1" dirty="0"/>
              <a:t>Vertrag unterschreiben:</a:t>
            </a:r>
          </a:p>
          <a:p>
            <a:r>
              <a:rPr lang="de-DE" dirty="0"/>
              <a:t>Alle Dokumente gewissenhaft unterschreiben</a:t>
            </a:r>
          </a:p>
          <a:p>
            <a:endParaRPr lang="de-DE" dirty="0"/>
          </a:p>
          <a:p>
            <a:r>
              <a:rPr lang="de-DE" b="1" dirty="0"/>
              <a:t>Dokumente hochladen:</a:t>
            </a:r>
          </a:p>
          <a:p>
            <a:r>
              <a:rPr lang="de-DE" dirty="0"/>
              <a:t>Sobald alle Dokumente hochgeladen sind ist deine Anmeldung abgeschlossen</a:t>
            </a:r>
          </a:p>
        </p:txBody>
      </p:sp>
    </p:spTree>
    <p:extLst>
      <p:ext uri="{BB962C8B-B14F-4D97-AF65-F5344CB8AC3E}">
        <p14:creationId xmlns:p14="http://schemas.microsoft.com/office/powerpoint/2010/main" val="4172552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3">
            <a:extLst>
              <a:ext uri="{FF2B5EF4-FFF2-40B4-BE49-F238E27FC236}">
                <a16:creationId xmlns:a16="http://schemas.microsoft.com/office/drawing/2014/main" id="{7429C7EE-6F00-86AE-F054-FF3D95B62C76}"/>
              </a:ext>
            </a:extLst>
          </p:cNvPr>
          <p:cNvSpPr txBox="1">
            <a:spLocks/>
          </p:cNvSpPr>
          <p:nvPr/>
        </p:nvSpPr>
        <p:spPr>
          <a:xfrm>
            <a:off x="1351852" y="490601"/>
            <a:ext cx="9767252" cy="6065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de-DE" sz="4000" b="1">
                <a:solidFill>
                  <a:schemeClr val="bg1"/>
                </a:solidFill>
              </a:rPr>
              <a:t>Informationen zum Jamboree</a:t>
            </a:r>
            <a:endParaRPr lang="de-DE" sz="4000" b="1" dirty="0">
              <a:solidFill>
                <a:schemeClr val="bg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E3F36BD-110E-7FF4-D509-17BAB3FA7A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1714" y="4237738"/>
            <a:ext cx="831970" cy="83197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0D761D9-F39E-D054-1A0E-537E2BC874AB}"/>
              </a:ext>
            </a:extLst>
          </p:cNvPr>
          <p:cNvSpPr txBox="1"/>
          <p:nvPr/>
        </p:nvSpPr>
        <p:spPr>
          <a:xfrm>
            <a:off x="2609159" y="4355094"/>
            <a:ext cx="5238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Quicksand" pitchFamily="2" charset="77"/>
              </a:rPr>
              <a:t>Instagram.de/</a:t>
            </a:r>
            <a:r>
              <a:rPr lang="de-DE" sz="3200" b="1" dirty="0">
                <a:solidFill>
                  <a:schemeClr val="bg1"/>
                </a:solidFill>
                <a:latin typeface="Quicksand" pitchFamily="2" charset="77"/>
              </a:rPr>
              <a:t>wsjrdp</a:t>
            </a:r>
            <a:endParaRPr lang="de-DE" b="1" dirty="0">
              <a:solidFill>
                <a:schemeClr val="bg1"/>
              </a:solidFill>
              <a:latin typeface="Quicksand" pitchFamily="2" charset="77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2A3133C-ADDB-CC00-3772-2C4558A728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1714" y="5416486"/>
            <a:ext cx="846409" cy="84640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7D79799-1E7B-05A6-FCFD-6DE00970F047}"/>
              </a:ext>
            </a:extLst>
          </p:cNvPr>
          <p:cNvSpPr txBox="1"/>
          <p:nvPr/>
        </p:nvSpPr>
        <p:spPr>
          <a:xfrm>
            <a:off x="2609160" y="5547273"/>
            <a:ext cx="2954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Quicksand" pitchFamily="2" charset="77"/>
              </a:rPr>
              <a:t>t.me</a:t>
            </a:r>
            <a:r>
              <a:rPr lang="de-DE" sz="3200" b="1" dirty="0">
                <a:solidFill>
                  <a:schemeClr val="bg1"/>
                </a:solidFill>
                <a:latin typeface="Quicksand" pitchFamily="2" charset="77"/>
              </a:rPr>
              <a:t>/wsjrdp</a:t>
            </a:r>
            <a:endParaRPr lang="de-DE" b="1" dirty="0">
              <a:solidFill>
                <a:schemeClr val="bg1"/>
              </a:solidFill>
              <a:latin typeface="Quicksand" pitchFamily="2" charset="77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6300982-73BA-3EA5-E8D2-F4D144C894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1714" y="1781467"/>
            <a:ext cx="831969" cy="83196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F85EA75-35F5-8B96-F172-127EB9E1AC63}"/>
              </a:ext>
            </a:extLst>
          </p:cNvPr>
          <p:cNvSpPr txBox="1"/>
          <p:nvPr/>
        </p:nvSpPr>
        <p:spPr>
          <a:xfrm>
            <a:off x="2609160" y="1905063"/>
            <a:ext cx="6843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  <a:latin typeface="Quicksand" pitchFamily="2" charset="77"/>
              </a:rPr>
              <a:t>www.worldscoutjamboree.de</a:t>
            </a:r>
            <a:endParaRPr lang="de-DE" b="1" dirty="0">
              <a:solidFill>
                <a:schemeClr val="bg1"/>
              </a:solidFill>
              <a:latin typeface="Quicksand" pitchFamily="2" charset="77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D79EF4E-8C8F-3B21-8086-64250FC65BC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304" y="2972097"/>
            <a:ext cx="846409" cy="846409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64EACC0-120B-11DA-CE34-65A2129D9C7F}"/>
              </a:ext>
            </a:extLst>
          </p:cNvPr>
          <p:cNvSpPr txBox="1"/>
          <p:nvPr/>
        </p:nvSpPr>
        <p:spPr>
          <a:xfrm>
            <a:off x="2609159" y="3097242"/>
            <a:ext cx="3486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Quicksand" pitchFamily="2" charset="77"/>
              </a:rPr>
              <a:t>WhatsApp: </a:t>
            </a:r>
            <a:r>
              <a:rPr lang="de-DE" sz="3200" b="1" dirty="0" err="1">
                <a:solidFill>
                  <a:schemeClr val="bg1"/>
                </a:solidFill>
                <a:latin typeface="Quicksand" pitchFamily="2" charset="77"/>
              </a:rPr>
              <a:t>wsjrdp</a:t>
            </a:r>
            <a:endParaRPr lang="de-DE" b="1" dirty="0">
              <a:solidFill>
                <a:schemeClr val="bg1"/>
              </a:solidFill>
              <a:latin typeface="Quicksand" pitchFamily="2" charset="77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6E89224-EB41-4832-4294-CCF413372D2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9047" y="2613436"/>
            <a:ext cx="2140649" cy="2157571"/>
          </a:xfrm>
          <a:prstGeom prst="rect">
            <a:avLst/>
          </a:prstGeom>
        </p:spPr>
      </p:pic>
      <p:cxnSp>
        <p:nvCxnSpPr>
          <p:cNvPr id="13" name="Gekrümmte Verbindung 12">
            <a:extLst>
              <a:ext uri="{FF2B5EF4-FFF2-40B4-BE49-F238E27FC236}">
                <a16:creationId xmlns:a16="http://schemas.microsoft.com/office/drawing/2014/main" id="{E2BA5982-3EA4-2456-D990-26378D90B875}"/>
              </a:ext>
            </a:extLst>
          </p:cNvPr>
          <p:cNvCxnSpPr>
            <a:cxnSpLocks/>
          </p:cNvCxnSpPr>
          <p:nvPr/>
        </p:nvCxnSpPr>
        <p:spPr>
          <a:xfrm>
            <a:off x="6030774" y="3389629"/>
            <a:ext cx="2108885" cy="292388"/>
          </a:xfrm>
          <a:prstGeom prst="curvedConnector3">
            <a:avLst>
              <a:gd name="adj1" fmla="val 50000"/>
            </a:avLst>
          </a:prstGeom>
          <a:ln w="6985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086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AC9296B-1325-01AF-8B8B-CF414D0335D4}"/>
              </a:ext>
            </a:extLst>
          </p:cNvPr>
          <p:cNvSpPr txBox="1">
            <a:spLocks/>
          </p:cNvSpPr>
          <p:nvPr/>
        </p:nvSpPr>
        <p:spPr>
          <a:xfrm>
            <a:off x="1351852" y="490601"/>
            <a:ext cx="9767252" cy="6065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de-DE" sz="4000" b="1">
                <a:solidFill>
                  <a:schemeClr val="bg1"/>
                </a:solidFill>
              </a:rPr>
              <a:t>Noch Fragen?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FCDF809-976A-D5C3-D77A-D65FF384D811}"/>
              </a:ext>
            </a:extLst>
          </p:cNvPr>
          <p:cNvSpPr txBox="1"/>
          <p:nvPr/>
        </p:nvSpPr>
        <p:spPr>
          <a:xfrm>
            <a:off x="3682056" y="2844225"/>
            <a:ext cx="5521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tx2"/>
                </a:solidFill>
                <a:latin typeface="Quicksand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info@worldscoutjamboree.de</a:t>
            </a:r>
            <a:endParaRPr lang="de-DE" sz="3200" b="1" dirty="0">
              <a:solidFill>
                <a:schemeClr val="tx2"/>
              </a:solidFill>
              <a:latin typeface="Quicks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34686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782F9-5D41-F65B-02EC-2EC69F847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332994-C608-5DCA-C2CD-AE4F1D2126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98133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ABB1E8-EDBA-BAC8-4571-3E61083A5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B48846A2-99CD-83D9-1BC4-D62F2A53351A}"/>
              </a:ext>
            </a:extLst>
          </p:cNvPr>
          <p:cNvSpPr/>
          <p:nvPr/>
        </p:nvSpPr>
        <p:spPr>
          <a:xfrm>
            <a:off x="6267450" y="1628775"/>
            <a:ext cx="4004110" cy="1330156"/>
          </a:xfrm>
          <a:prstGeom prst="rect">
            <a:avLst/>
          </a:prstGeom>
          <a:solidFill>
            <a:srgbClr val="EED0D7">
              <a:alpha val="9821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EECBF1B-6C67-5F1D-2C12-E12B75AD774F}"/>
              </a:ext>
            </a:extLst>
          </p:cNvPr>
          <p:cNvSpPr/>
          <p:nvPr/>
        </p:nvSpPr>
        <p:spPr>
          <a:xfrm>
            <a:off x="6267450" y="3232580"/>
            <a:ext cx="4004110" cy="3260295"/>
          </a:xfrm>
          <a:prstGeom prst="rect">
            <a:avLst/>
          </a:prstGeom>
          <a:solidFill>
            <a:srgbClr val="EED0D7">
              <a:alpha val="9821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7D9D72E-EC76-56B4-3995-ABCC3A740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4" y="365125"/>
            <a:ext cx="10225089" cy="990000"/>
          </a:xfrm>
        </p:spPr>
        <p:txBody>
          <a:bodyPr lIns="0" tIns="0" rIns="0" bIns="0">
            <a:noAutofit/>
          </a:bodyPr>
          <a:lstStyle/>
          <a:p>
            <a:r>
              <a:rPr lang="de-DE" b="1" dirty="0">
                <a:solidFill>
                  <a:schemeClr val="bg2">
                    <a:lumMod val="10000"/>
                  </a:schemeClr>
                </a:solidFill>
              </a:rPr>
              <a:t>Das Jamboree ist ein</a:t>
            </a:r>
            <a:r>
              <a:rPr lang="de-DE" dirty="0">
                <a:solidFill>
                  <a:schemeClr val="bg2">
                    <a:lumMod val="10000"/>
                  </a:schemeClr>
                </a:solidFill>
              </a:rPr>
              <a:t> gemeinsames </a:t>
            </a:r>
            <a:br>
              <a:rPr lang="de-DE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de-DE" dirty="0">
                <a:solidFill>
                  <a:schemeClr val="bg2">
                    <a:lumMod val="10000"/>
                  </a:schemeClr>
                </a:solidFill>
              </a:rPr>
              <a:t>Ringprojekt</a:t>
            </a:r>
            <a:endParaRPr lang="de-DE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Picture 15">
            <a:extLst>
              <a:ext uri="{FF2B5EF4-FFF2-40B4-BE49-F238E27FC236}">
                <a16:creationId xmlns:a16="http://schemas.microsoft.com/office/drawing/2014/main" id="{D142ABA3-7477-B4E6-31B3-D9DD2BAB88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43" t="22881" r="17012" b="14535"/>
          <a:stretch>
            <a:fillRect/>
          </a:stretch>
        </p:blipFill>
        <p:spPr>
          <a:xfrm>
            <a:off x="6422220" y="4635525"/>
            <a:ext cx="1567247" cy="1009434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50338483-273E-6D0A-8845-1A420319BF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3655" y="3482723"/>
            <a:ext cx="1863624" cy="737068"/>
          </a:xfrm>
          <a:prstGeom prst="rect">
            <a:avLst/>
          </a:prstGeom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5493A6D0-E01D-E923-F221-1F8DF7058D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7047" y="3414608"/>
            <a:ext cx="1071285" cy="1071285"/>
          </a:xfrm>
          <a:prstGeom prst="rect">
            <a:avLst/>
          </a:prstGeom>
        </p:spPr>
      </p:pic>
      <p:pic>
        <p:nvPicPr>
          <p:cNvPr id="10" name="Grafik 9" descr="Ein Bild, das Text, Schrift, Screenshot, Grafiken enthält.&#10;&#10;KI-generierte Inhalte können fehlerhaft sein.">
            <a:extLst>
              <a:ext uri="{FF2B5EF4-FFF2-40B4-BE49-F238E27FC236}">
                <a16:creationId xmlns:a16="http://schemas.microsoft.com/office/drawing/2014/main" id="{074AE4AD-EDE6-4BF1-B687-DA2DBC3B8E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706" y="1832372"/>
            <a:ext cx="2447597" cy="963328"/>
          </a:xfrm>
          <a:prstGeom prst="rect">
            <a:avLst/>
          </a:prstGeom>
        </p:spPr>
      </p:pic>
      <p:pic>
        <p:nvPicPr>
          <p:cNvPr id="14" name="Grafik 13" descr="Ein Bild, das Menschliches Gesicht, Person, Kleidung, draußen enthält.&#10;&#10;KI-generierte Inhalte können fehlerhaft sein.">
            <a:extLst>
              <a:ext uri="{FF2B5EF4-FFF2-40B4-BE49-F238E27FC236}">
                <a16:creationId xmlns:a16="http://schemas.microsoft.com/office/drawing/2014/main" id="{6BEA9C42-6CE8-BE38-86AB-9963FCCBD34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6" b="17620"/>
          <a:stretch>
            <a:fillRect/>
          </a:stretch>
        </p:blipFill>
        <p:spPr>
          <a:xfrm>
            <a:off x="1933140" y="2369880"/>
            <a:ext cx="3111967" cy="312356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Grafik 25" descr="Ein Bild, das Grafiken, Schrift, Symbol, Design enthält.&#10;&#10;KI-generierte Inhalte können fehlerhaft sein.">
            <a:extLst>
              <a:ext uri="{FF2B5EF4-FFF2-40B4-BE49-F238E27FC236}">
                <a16:creationId xmlns:a16="http://schemas.microsoft.com/office/drawing/2014/main" id="{80494795-A25D-52FB-79FC-A75AC8ECAF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52" y="4625997"/>
            <a:ext cx="1661471" cy="834296"/>
          </a:xfrm>
          <a:prstGeom prst="rect">
            <a:avLst/>
          </a:prstGeom>
        </p:spPr>
      </p:pic>
      <p:pic>
        <p:nvPicPr>
          <p:cNvPr id="1026" name="Picture 2" descr="Pfadfinderinnenschaft St. Georg">
            <a:extLst>
              <a:ext uri="{FF2B5EF4-FFF2-40B4-BE49-F238E27FC236}">
                <a16:creationId xmlns:a16="http://schemas.microsoft.com/office/drawing/2014/main" id="{14C4EFF4-E9FA-7C34-D598-A29901DE8A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5" t="9834" r="26785" b="4601"/>
          <a:stretch/>
        </p:blipFill>
        <p:spPr bwMode="auto">
          <a:xfrm>
            <a:off x="7989467" y="5493444"/>
            <a:ext cx="916335" cy="8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634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4A7770-BCBA-0BE7-C8BA-3B7F077F0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Luftfotografie, draußen, Gras, Vogelperspektive enthält.&#10;&#10;KI-generierte Inhalte können fehlerhaft sein.">
            <a:extLst>
              <a:ext uri="{FF2B5EF4-FFF2-40B4-BE49-F238E27FC236}">
                <a16:creationId xmlns:a16="http://schemas.microsoft.com/office/drawing/2014/main" id="{2C696060-653F-04D5-41F6-D2268FF679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204" r="13388"/>
          <a:stretch/>
        </p:blipFill>
        <p:spPr>
          <a:xfrm>
            <a:off x="1127123" y="3118641"/>
            <a:ext cx="4884687" cy="3206441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3D60BC1B-96A7-BD2D-B20D-75B3BA47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4" y="365125"/>
            <a:ext cx="10225089" cy="990000"/>
          </a:xfrm>
        </p:spPr>
        <p:txBody>
          <a:bodyPr lIns="0" tIns="0" rIns="0" bIns="0">
            <a:noAutofit/>
          </a:bodyPr>
          <a:lstStyle/>
          <a:p>
            <a:r>
              <a:rPr lang="de-DE" b="1" dirty="0">
                <a:solidFill>
                  <a:schemeClr val="bg2">
                    <a:lumMod val="10000"/>
                  </a:schemeClr>
                </a:solidFill>
              </a:rPr>
              <a:t>Auf dem Jamboree: On-Site und </a:t>
            </a:r>
            <a:r>
              <a:rPr lang="de-DE" dirty="0">
                <a:solidFill>
                  <a:schemeClr val="bg2">
                    <a:lumMod val="10000"/>
                  </a:schemeClr>
                </a:solidFill>
              </a:rPr>
              <a:t>Off-Site Programm </a:t>
            </a:r>
            <a:endParaRPr lang="de-DE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2DDEEAF-807E-4F91-6B5B-FB06AB12A406}"/>
              </a:ext>
            </a:extLst>
          </p:cNvPr>
          <p:cNvSpPr txBox="1"/>
          <p:nvPr/>
        </p:nvSpPr>
        <p:spPr>
          <a:xfrm>
            <a:off x="1127125" y="1628775"/>
            <a:ext cx="4789488" cy="53860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buClr>
                <a:srgbClr val="FF5A70"/>
              </a:buClr>
            </a:pPr>
            <a:r>
              <a:rPr lang="de-DE" sz="2000" b="1" dirty="0">
                <a:solidFill>
                  <a:srgbClr val="B13336"/>
                </a:solidFill>
                <a:latin typeface="Montserrat" pitchFamily="2" charset="77"/>
              </a:rPr>
              <a:t>Wyspa Sobieszewska</a:t>
            </a:r>
            <a:endParaRPr lang="de-DE" sz="2000" b="1" dirty="0">
              <a:latin typeface="Montserra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srgbClr val="000000"/>
                </a:solidFill>
                <a:latin typeface="Montserrat" pitchFamily="2" charset="77"/>
              </a:rPr>
              <a:t>Rund 300 Hektar an Wiesen, Wäldern und Stränden</a:t>
            </a:r>
          </a:p>
          <a:p>
            <a:pPr marL="28575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srgbClr val="000000"/>
                </a:solidFill>
                <a:latin typeface="Montserrat" pitchFamily="2" charset="77"/>
              </a:rPr>
              <a:t>20 </a:t>
            </a:r>
            <a:r>
              <a:rPr lang="de-DE" sz="1500" dirty="0">
                <a:latin typeface="Montserrat" pitchFamily="2" charset="77"/>
              </a:rPr>
              <a:t>Minuten entfernt von Danzig</a:t>
            </a:r>
            <a:endParaRPr lang="de-DE" sz="1500" dirty="0">
              <a:solidFill>
                <a:schemeClr val="bg2">
                  <a:lumMod val="1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8" name="Grafik 7" descr="Ein Bild, das Karte, Text, Atlas enthält.&#10;&#10;KI-generierte Inhalte können fehlerhaft sein.">
            <a:extLst>
              <a:ext uri="{FF2B5EF4-FFF2-40B4-BE49-F238E27FC236}">
                <a16:creationId xmlns:a16="http://schemas.microsoft.com/office/drawing/2014/main" id="{2EC429AD-2806-3690-46A2-8501B4D427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" t="14175" r="13076" b="12140"/>
          <a:stretch>
            <a:fillRect/>
          </a:stretch>
        </p:blipFill>
        <p:spPr>
          <a:xfrm>
            <a:off x="1127125" y="3118642"/>
            <a:ext cx="1597788" cy="1426596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FBE8A9ED-7B2C-AD71-2016-B119C574E24C}"/>
              </a:ext>
            </a:extLst>
          </p:cNvPr>
          <p:cNvSpPr txBox="1"/>
          <p:nvPr/>
        </p:nvSpPr>
        <p:spPr>
          <a:xfrm>
            <a:off x="6254750" y="1628775"/>
            <a:ext cx="4789488" cy="469630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buClr>
                <a:srgbClr val="FF5A70"/>
              </a:buClr>
            </a:pPr>
            <a:r>
              <a:rPr lang="de-DE" sz="2000" b="1" dirty="0">
                <a:solidFill>
                  <a:srgbClr val="B13336"/>
                </a:solidFill>
                <a:latin typeface="Montserrat" pitchFamily="2" charset="77"/>
              </a:rPr>
              <a:t>Programm</a:t>
            </a:r>
            <a:endParaRPr lang="de-DE" sz="2000" b="1" dirty="0">
              <a:latin typeface="Montserrat" pitchFamily="2" charset="77"/>
            </a:endParaRPr>
          </a:p>
          <a:p>
            <a:pPr marL="285750" indent="-285750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500" dirty="0">
                <a:latin typeface="Montserrat" pitchFamily="2" charset="77"/>
              </a:rPr>
              <a:t>Körperliches und mentales Wellbeing </a:t>
            </a:r>
          </a:p>
          <a:p>
            <a:pPr marL="285750" indent="-285750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500" dirty="0">
                <a:latin typeface="Montserrat" pitchFamily="2" charset="77"/>
              </a:rPr>
              <a:t>Bushcraft, Woodcraft, Pioneering &amp; Campcraft </a:t>
            </a:r>
          </a:p>
          <a:p>
            <a:pPr marL="285750" indent="-285750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500" dirty="0">
                <a:latin typeface="Montserrat" pitchFamily="2" charset="77"/>
              </a:rPr>
              <a:t>Selbstgeplanter Tag für persönliches Gleichgewicht</a:t>
            </a:r>
          </a:p>
          <a:p>
            <a:pPr marL="285750" indent="-285750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500" dirty="0">
                <a:latin typeface="Montserrat" pitchFamily="2" charset="77"/>
              </a:rPr>
              <a:t>Kulturelle Vielfalt und spirituelle Entwicklung</a:t>
            </a:r>
          </a:p>
          <a:p>
            <a:pPr marL="285750" indent="-285750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500" dirty="0">
                <a:latin typeface="Montserrat" pitchFamily="2" charset="77"/>
              </a:rPr>
              <a:t>Local &amp; Global Citizenship </a:t>
            </a:r>
          </a:p>
          <a:p>
            <a:pPr marL="285750" indent="-285750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500" dirty="0">
                <a:latin typeface="Montserrat" pitchFamily="2" charset="77"/>
              </a:rPr>
              <a:t>Community Service &amp; Outdoor Adventure </a:t>
            </a:r>
          </a:p>
          <a:p>
            <a:pPr marL="285750" indent="-285750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500" dirty="0">
                <a:latin typeface="Montserrat" pitchFamily="2" charset="77"/>
              </a:rPr>
              <a:t>Gdańsks kulturelle und historische Bedeutung </a:t>
            </a:r>
          </a:p>
          <a:p>
            <a:pPr marL="285750" indent="-285750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500" dirty="0">
                <a:latin typeface="Montserrat" pitchFamily="2" charset="77"/>
              </a:rPr>
              <a:t>Aquatic Adventure </a:t>
            </a:r>
          </a:p>
          <a:p>
            <a:pPr marL="285750" indent="-285750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500" dirty="0">
                <a:latin typeface="Montserrat" pitchFamily="2" charset="77"/>
              </a:rPr>
              <a:t>Environmental Challenges </a:t>
            </a:r>
          </a:p>
          <a:p>
            <a:pPr>
              <a:buClr>
                <a:srgbClr val="FF5A70"/>
              </a:buClr>
            </a:pPr>
            <a:endParaRPr lang="de-DE" sz="1500" dirty="0">
              <a:latin typeface="Montserrat" pitchFamily="2" charset="77"/>
            </a:endParaRPr>
          </a:p>
          <a:p>
            <a:pPr>
              <a:buClr>
                <a:srgbClr val="FF5A70"/>
              </a:buClr>
            </a:pPr>
            <a:r>
              <a:rPr lang="de-DE" sz="1500" dirty="0">
                <a:latin typeface="Montserrat" pitchFamily="2" charset="77"/>
              </a:rPr>
              <a:t>Und mehr </a:t>
            </a:r>
          </a:p>
        </p:txBody>
      </p:sp>
    </p:spTree>
    <p:extLst>
      <p:ext uri="{BB962C8B-B14F-4D97-AF65-F5344CB8AC3E}">
        <p14:creationId xmlns:p14="http://schemas.microsoft.com/office/powerpoint/2010/main" val="1383053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27F0C-99B1-D418-1573-136DCE4F4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9EC9E-C3CA-8DC2-1DEF-1FD3E23626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bg1"/>
                </a:solidFill>
              </a:rPr>
              <a:t>Elemente des Abenteuers Jamboree</a:t>
            </a:r>
          </a:p>
        </p:txBody>
      </p:sp>
    </p:spTree>
    <p:extLst>
      <p:ext uri="{BB962C8B-B14F-4D97-AF65-F5344CB8AC3E}">
        <p14:creationId xmlns:p14="http://schemas.microsoft.com/office/powerpoint/2010/main" val="3021241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A81980-C175-95B9-FB2A-AE0D026EB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C7C2FAE-6338-FC4B-59E7-2D768C691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4" y="365125"/>
            <a:ext cx="9937751" cy="990000"/>
          </a:xfrm>
        </p:spPr>
        <p:txBody>
          <a:bodyPr lIns="0" tIns="0" rIns="0" bIns="0">
            <a:noAutofit/>
          </a:bodyPr>
          <a:lstStyle/>
          <a:p>
            <a:r>
              <a:rPr lang="de-DE" dirty="0">
                <a:solidFill>
                  <a:schemeClr val="bg2">
                    <a:lumMod val="10000"/>
                  </a:schemeClr>
                </a:solidFill>
              </a:rPr>
              <a:t>Eine Unit, bestehend aus vier Patrols, reist </a:t>
            </a:r>
            <a:r>
              <a:rPr lang="de-DE" b="1" dirty="0">
                <a:solidFill>
                  <a:schemeClr val="bg2">
                    <a:lumMod val="10000"/>
                  </a:schemeClr>
                </a:solidFill>
              </a:rPr>
              <a:t>gemeinsam zum </a:t>
            </a:r>
            <a:r>
              <a:rPr lang="de-DE" dirty="0">
                <a:solidFill>
                  <a:schemeClr val="bg2">
                    <a:lumMod val="10000"/>
                  </a:schemeClr>
                </a:solidFill>
              </a:rPr>
              <a:t>WSJ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218CB30-EEB9-7FFE-BDF0-6DD1BE2F19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27125" y="1628775"/>
            <a:ext cx="4789488" cy="1590675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buClr>
                <a:srgbClr val="FF5A70"/>
              </a:buClr>
            </a:pPr>
            <a:endParaRPr lang="de-DE" sz="2400" dirty="0">
              <a:solidFill>
                <a:schemeClr val="bg2">
                  <a:lumMod val="10000"/>
                </a:schemeClr>
              </a:solidFill>
              <a:ea typeface="Calibri"/>
              <a:cs typeface="Calibri"/>
            </a:endParaRPr>
          </a:p>
          <a:p>
            <a:pPr>
              <a:buClr>
                <a:srgbClr val="FF5A70"/>
              </a:buClr>
            </a:pPr>
            <a:endParaRPr lang="de-DE" sz="2400" dirty="0">
              <a:solidFill>
                <a:srgbClr val="171717"/>
              </a:solidFill>
              <a:ea typeface="Calibri"/>
              <a:cs typeface="Calibri"/>
            </a:endParaRPr>
          </a:p>
          <a:p>
            <a:pPr>
              <a:buClr>
                <a:srgbClr val="FF5A70"/>
              </a:buClr>
            </a:pPr>
            <a:endParaRPr lang="de-DE" sz="2400" dirty="0">
              <a:solidFill>
                <a:srgbClr val="B13336"/>
              </a:solidFill>
              <a:ea typeface="Calibri"/>
              <a:cs typeface="Calibri"/>
            </a:endParaRPr>
          </a:p>
          <a:p>
            <a:pPr>
              <a:spcAft>
                <a:spcPts val="600"/>
              </a:spcAft>
              <a:buClr>
                <a:srgbClr val="FF5A70"/>
              </a:buClr>
            </a:pPr>
            <a:endParaRPr lang="de-DE" dirty="0"/>
          </a:p>
        </p:txBody>
      </p:sp>
      <p:pic>
        <p:nvPicPr>
          <p:cNvPr id="3" name="Grafik 2" descr="Ein Bild, das Person, Kleidung, Lächeln, draußen enthält.&#10;&#10;KI-generierte Inhalte können fehlerhaft sein.">
            <a:extLst>
              <a:ext uri="{FF2B5EF4-FFF2-40B4-BE49-F238E27FC236}">
                <a16:creationId xmlns:a16="http://schemas.microsoft.com/office/drawing/2014/main" id="{7C2B1196-C6AD-E420-BB73-CAB8079EC7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50" y="3429000"/>
            <a:ext cx="3349906" cy="22351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Grafik 6" descr="Ein Bild, das Person, Kleidung, draußen, Schuhwerk enthält.&#10;&#10;KI-generierte Inhalte können fehlerhaft sein.">
            <a:extLst>
              <a:ext uri="{FF2B5EF4-FFF2-40B4-BE49-F238E27FC236}">
                <a16:creationId xmlns:a16="http://schemas.microsoft.com/office/drawing/2014/main" id="{53BC527D-38A9-B945-34D9-F8059DCFAE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25" y="3429000"/>
            <a:ext cx="2959167" cy="2219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Inhaltsplatzhalter 4">
            <a:extLst>
              <a:ext uri="{FF2B5EF4-FFF2-40B4-BE49-F238E27FC236}">
                <a16:creationId xmlns:a16="http://schemas.microsoft.com/office/drawing/2014/main" id="{E7E38ABD-9689-2BFF-A2A7-81D3B287FB60}"/>
              </a:ext>
            </a:extLst>
          </p:cNvPr>
          <p:cNvSpPr txBox="1">
            <a:spLocks/>
          </p:cNvSpPr>
          <p:nvPr/>
        </p:nvSpPr>
        <p:spPr>
          <a:xfrm>
            <a:off x="6254750" y="1628775"/>
            <a:ext cx="4825207" cy="43735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5A70"/>
              </a:buClr>
              <a:buNone/>
            </a:pPr>
            <a:endParaRPr lang="de-DE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8BCFA039-25F7-FCBF-6D3D-40BE37FECE3A}"/>
              </a:ext>
            </a:extLst>
          </p:cNvPr>
          <p:cNvCxnSpPr>
            <a:cxnSpLocks/>
          </p:cNvCxnSpPr>
          <p:nvPr/>
        </p:nvCxnSpPr>
        <p:spPr>
          <a:xfrm>
            <a:off x="5917865" y="1628775"/>
            <a:ext cx="0" cy="4204134"/>
          </a:xfrm>
          <a:prstGeom prst="line">
            <a:avLst/>
          </a:prstGeom>
          <a:ln>
            <a:solidFill>
              <a:srgbClr val="EED0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C5A8C93C-F6D8-7ED8-B0FD-8C2351699647}"/>
              </a:ext>
            </a:extLst>
          </p:cNvPr>
          <p:cNvSpPr txBox="1"/>
          <p:nvPr/>
        </p:nvSpPr>
        <p:spPr>
          <a:xfrm>
            <a:off x="1127125" y="1628775"/>
            <a:ext cx="4789488" cy="53860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buClr>
                <a:srgbClr val="FF5A70"/>
              </a:buClr>
            </a:pPr>
            <a:r>
              <a:rPr lang="de-DE" sz="2000" b="1" dirty="0">
                <a:solidFill>
                  <a:srgbClr val="B13336"/>
                </a:solidFill>
                <a:latin typeface="Montserrat" pitchFamily="2" charset="77"/>
              </a:rPr>
              <a:t>Die Unit </a:t>
            </a:r>
          </a:p>
          <a:p>
            <a:pPr>
              <a:buClr>
                <a:srgbClr val="FF5A70"/>
              </a:buClr>
            </a:pPr>
            <a:r>
              <a:rPr lang="de-DE" sz="2000" dirty="0">
                <a:latin typeface="Montserrat" pitchFamily="2" charset="77"/>
              </a:rPr>
              <a:t>36   Young Participants (YPs)</a:t>
            </a:r>
          </a:p>
          <a:p>
            <a:pPr>
              <a:buClr>
                <a:srgbClr val="FF5A70"/>
              </a:buClr>
            </a:pPr>
            <a:r>
              <a:rPr lang="de-DE" sz="2000" dirty="0">
                <a:latin typeface="Montserrat" pitchFamily="2" charset="77"/>
              </a:rPr>
              <a:t>4     Unit Leader (ULs)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D143522-78F1-A19A-4ED0-703E6A6C02E8}"/>
              </a:ext>
            </a:extLst>
          </p:cNvPr>
          <p:cNvSpPr txBox="1"/>
          <p:nvPr/>
        </p:nvSpPr>
        <p:spPr>
          <a:xfrm>
            <a:off x="6254750" y="1628775"/>
            <a:ext cx="4789488" cy="53860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buClr>
                <a:srgbClr val="FF5A70"/>
              </a:buClr>
            </a:pPr>
            <a:r>
              <a:rPr lang="de-DE" sz="2000" b="1" dirty="0">
                <a:solidFill>
                  <a:srgbClr val="B13336"/>
                </a:solidFill>
                <a:latin typeface="Montserrat" pitchFamily="2" charset="77"/>
              </a:rPr>
              <a:t>Die Patrol</a:t>
            </a:r>
          </a:p>
          <a:p>
            <a:pPr>
              <a:buClr>
                <a:srgbClr val="FF5A70"/>
              </a:buClr>
            </a:pPr>
            <a:r>
              <a:rPr lang="de-DE" sz="2000" dirty="0">
                <a:latin typeface="Montserrat" pitchFamily="2" charset="77"/>
              </a:rPr>
              <a:t>9    Young Participants (YPs)</a:t>
            </a:r>
          </a:p>
          <a:p>
            <a:pPr>
              <a:buClr>
                <a:srgbClr val="FF5A70"/>
              </a:buClr>
            </a:pPr>
            <a:r>
              <a:rPr lang="de-DE" sz="2000" dirty="0">
                <a:latin typeface="Montserrat" pitchFamily="2" charset="77"/>
              </a:rPr>
              <a:t>1     Unit Leader (UL) </a:t>
            </a:r>
          </a:p>
        </p:txBody>
      </p:sp>
    </p:spTree>
    <p:extLst>
      <p:ext uri="{BB962C8B-B14F-4D97-AF65-F5344CB8AC3E}">
        <p14:creationId xmlns:p14="http://schemas.microsoft.com/office/powerpoint/2010/main" val="2460516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B77B59-A8CD-E30D-A504-306F458D1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9B2903A-F657-25B0-67D2-BC614B13F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r>
              <a:rPr lang="de-DE" b="1" dirty="0">
                <a:solidFill>
                  <a:schemeClr val="bg2">
                    <a:lumMod val="10000"/>
                  </a:schemeClr>
                </a:solidFill>
              </a:rPr>
              <a:t>Das Abenteuer Jamboree sind </a:t>
            </a:r>
            <a:br>
              <a:rPr lang="de-DE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de-DE" b="1" dirty="0">
                <a:solidFill>
                  <a:schemeClr val="bg2">
                    <a:lumMod val="10000"/>
                  </a:schemeClr>
                </a:solidFill>
              </a:rPr>
              <a:t>rund 40 Tage Pfadfinden pur!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3F368291-4C31-80E8-2CB9-564461BBBD4A}"/>
              </a:ext>
            </a:extLst>
          </p:cNvPr>
          <p:cNvSpPr txBox="1"/>
          <p:nvPr/>
        </p:nvSpPr>
        <p:spPr>
          <a:xfrm>
            <a:off x="993463" y="2748424"/>
            <a:ext cx="33388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00" b="1" dirty="0">
                <a:solidFill>
                  <a:srgbClr val="B13336"/>
                </a:solidFill>
                <a:latin typeface="Montserrat" pitchFamily="2" charset="77"/>
              </a:rPr>
              <a:t>Vorbereitung</a:t>
            </a:r>
          </a:p>
          <a:p>
            <a:pPr algn="ctr"/>
            <a:r>
              <a:rPr lang="de-DE" sz="15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3 Wochenenden</a:t>
            </a:r>
          </a:p>
          <a:p>
            <a:pPr algn="ctr"/>
            <a:r>
              <a:rPr lang="de-DE" sz="15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Frühjahr 2026  bis Sommer 2027</a:t>
            </a:r>
            <a:endParaRPr lang="de-DE" sz="1500" dirty="0">
              <a:solidFill>
                <a:srgbClr val="B13336"/>
              </a:solidFill>
              <a:latin typeface="Montserrat" pitchFamily="2" charset="77"/>
              <a:ea typeface="Calibri"/>
              <a:cs typeface="Calibri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B9BC6970-87BA-896F-F7E3-418FF60752DC}"/>
              </a:ext>
            </a:extLst>
          </p:cNvPr>
          <p:cNvSpPr txBox="1"/>
          <p:nvPr/>
        </p:nvSpPr>
        <p:spPr>
          <a:xfrm>
            <a:off x="3222661" y="4114973"/>
            <a:ext cx="22193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00" b="1" dirty="0">
                <a:solidFill>
                  <a:srgbClr val="B13336"/>
                </a:solidFill>
                <a:latin typeface="Montserrat" pitchFamily="2" charset="77"/>
                <a:ea typeface="Calibri"/>
                <a:cs typeface="Calibri"/>
              </a:rPr>
              <a:t>Kontingentslager</a:t>
            </a:r>
            <a:endParaRPr lang="de-DE" sz="1500" b="1" dirty="0">
              <a:solidFill>
                <a:srgbClr val="B13336"/>
              </a:solidFill>
              <a:latin typeface="Montserrat" pitchFamily="2" charset="77"/>
            </a:endParaRPr>
          </a:p>
          <a:p>
            <a:pPr algn="ctr"/>
            <a:r>
              <a:rPr lang="de-DE" sz="15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27. bis 30.05.2027 </a:t>
            </a:r>
          </a:p>
          <a:p>
            <a:pPr algn="ctr"/>
            <a:r>
              <a:rPr lang="de-DE" sz="15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in Westernohe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EADEB6DC-6A79-1AAC-1A18-8E68223E7FC0}"/>
              </a:ext>
            </a:extLst>
          </p:cNvPr>
          <p:cNvSpPr txBox="1"/>
          <p:nvPr/>
        </p:nvSpPr>
        <p:spPr>
          <a:xfrm>
            <a:off x="4548274" y="2748424"/>
            <a:ext cx="308347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00" b="1" dirty="0">
                <a:solidFill>
                  <a:srgbClr val="B13336"/>
                </a:solidFill>
                <a:latin typeface="Montserrat" pitchFamily="2" charset="77"/>
                <a:ea typeface="Calibri"/>
                <a:cs typeface="Calibri"/>
              </a:rPr>
              <a:t>World Scout Jamboree 2027</a:t>
            </a:r>
            <a:endParaRPr lang="de-DE" sz="1500" b="1" dirty="0">
              <a:solidFill>
                <a:srgbClr val="B13336"/>
              </a:solidFill>
              <a:latin typeface="Montserrat" pitchFamily="2" charset="77"/>
            </a:endParaRPr>
          </a:p>
          <a:p>
            <a:pPr algn="ctr"/>
            <a:r>
              <a:rPr lang="de-DE" sz="15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30.07 bis 08.08 2027</a:t>
            </a:r>
          </a:p>
          <a:p>
            <a:pPr algn="ctr"/>
            <a:r>
              <a:rPr lang="de-DE" sz="15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in </a:t>
            </a:r>
            <a:r>
              <a:rPr lang="de-DE" sz="1500" dirty="0">
                <a:latin typeface="Montserrat" pitchFamily="2" charset="77"/>
              </a:rPr>
              <a:t>Gdańsk</a:t>
            </a:r>
            <a:endParaRPr lang="de-DE" sz="1500" dirty="0">
              <a:solidFill>
                <a:schemeClr val="bg2">
                  <a:lumMod val="10000"/>
                </a:schemeClr>
              </a:solidFill>
              <a:latin typeface="Montserrat" pitchFamily="2" charset="77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52C9A0A6-C489-02D0-2EC4-BF1EDF48AE96}"/>
              </a:ext>
            </a:extLst>
          </p:cNvPr>
          <p:cNvSpPr txBox="1"/>
          <p:nvPr/>
        </p:nvSpPr>
        <p:spPr>
          <a:xfrm>
            <a:off x="6448001" y="4114973"/>
            <a:ext cx="308347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00" b="1" dirty="0">
                <a:solidFill>
                  <a:srgbClr val="B13336"/>
                </a:solidFill>
                <a:latin typeface="Montserrat" pitchFamily="2" charset="77"/>
                <a:ea typeface="Calibri"/>
                <a:cs typeface="Calibri"/>
              </a:rPr>
              <a:t>Unit-Tour</a:t>
            </a:r>
          </a:p>
          <a:p>
            <a:pPr algn="ctr"/>
            <a:r>
              <a:rPr lang="de-DE" sz="1500" dirty="0">
                <a:latin typeface="Montserrat" pitchFamily="2" charset="77"/>
                <a:ea typeface="Calibri"/>
                <a:cs typeface="Calibri"/>
              </a:rPr>
              <a:t>3 Stopps </a:t>
            </a:r>
          </a:p>
          <a:p>
            <a:pPr algn="ctr"/>
            <a:r>
              <a:rPr lang="de-DE" sz="1500" dirty="0">
                <a:latin typeface="Montserrat" pitchFamily="2" charset="77"/>
                <a:ea typeface="Calibri"/>
                <a:cs typeface="Calibri"/>
              </a:rPr>
              <a:t>hin oder zurück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A9769992-0818-7F8C-32B9-1F8099D09B1D}"/>
              </a:ext>
            </a:extLst>
          </p:cNvPr>
          <p:cNvSpPr txBox="1"/>
          <p:nvPr/>
        </p:nvSpPr>
        <p:spPr>
          <a:xfrm>
            <a:off x="7847695" y="2748424"/>
            <a:ext cx="3083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00" b="1" dirty="0">
                <a:solidFill>
                  <a:srgbClr val="B13336"/>
                </a:solidFill>
                <a:latin typeface="Montserrat" pitchFamily="2" charset="77"/>
                <a:ea typeface="Calibri"/>
                <a:cs typeface="Calibri"/>
              </a:rPr>
              <a:t>Reflexion</a:t>
            </a:r>
            <a:endParaRPr lang="de-DE" sz="1500" dirty="0">
              <a:latin typeface="Montserrat" pitchFamily="2" charset="77"/>
              <a:ea typeface="Calibri"/>
              <a:cs typeface="Calibri"/>
            </a:endParaRPr>
          </a:p>
          <a:p>
            <a:pPr algn="ctr"/>
            <a:r>
              <a:rPr lang="de-DE" sz="1500" dirty="0">
                <a:latin typeface="Montserrat" pitchFamily="2" charset="77"/>
                <a:ea typeface="Calibri"/>
                <a:cs typeface="Calibri"/>
              </a:rPr>
              <a:t>Wochenende im Herbst 2027</a:t>
            </a:r>
          </a:p>
        </p:txBody>
      </p:sp>
      <p:sp>
        <p:nvSpPr>
          <p:cNvPr id="42" name="Pfeil nach rechts 41">
            <a:extLst>
              <a:ext uri="{FF2B5EF4-FFF2-40B4-BE49-F238E27FC236}">
                <a16:creationId xmlns:a16="http://schemas.microsoft.com/office/drawing/2014/main" id="{FFD49A18-0607-6ACD-0316-62C03BE77532}"/>
              </a:ext>
            </a:extLst>
          </p:cNvPr>
          <p:cNvSpPr/>
          <p:nvPr/>
        </p:nvSpPr>
        <p:spPr>
          <a:xfrm>
            <a:off x="1789471" y="3390725"/>
            <a:ext cx="8601075" cy="858535"/>
          </a:xfrm>
          <a:prstGeom prst="rightArrow">
            <a:avLst/>
          </a:prstGeom>
          <a:solidFill>
            <a:srgbClr val="EED0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latin typeface="Montserrat" pitchFamily="2" charset="77"/>
            </a:endParaRPr>
          </a:p>
        </p:txBody>
      </p:sp>
      <p:pic>
        <p:nvPicPr>
          <p:cNvPr id="44" name="Grafik 43" descr="Ein Bild, das draußen, Gras, Baum, Zelt enthält.&#10;&#10;KI-generierte Inhalte können fehlerhaft sein.">
            <a:extLst>
              <a:ext uri="{FF2B5EF4-FFF2-40B4-BE49-F238E27FC236}">
                <a16:creationId xmlns:a16="http://schemas.microsoft.com/office/drawing/2014/main" id="{EC0C1786-DCFC-2EC9-88DD-6D5B5087FA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9" t="25564" r="41922" b="30947"/>
          <a:stretch>
            <a:fillRect/>
          </a:stretch>
        </p:blipFill>
        <p:spPr>
          <a:xfrm>
            <a:off x="2142975" y="1708617"/>
            <a:ext cx="1039835" cy="1039806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Grafik 45" descr="Ein Bild, das Kleidung, Person, Im Haus, Regenbogen enthält.&#10;&#10;KI-generierte Inhalte können fehlerhaft sein.">
            <a:extLst>
              <a:ext uri="{FF2B5EF4-FFF2-40B4-BE49-F238E27FC236}">
                <a16:creationId xmlns:a16="http://schemas.microsoft.com/office/drawing/2014/main" id="{4C7D378E-8CBD-9A99-2364-034CF3076A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4" t="27906" r="29848" b="28630"/>
          <a:stretch>
            <a:fillRect/>
          </a:stretch>
        </p:blipFill>
        <p:spPr>
          <a:xfrm>
            <a:off x="8869512" y="1708588"/>
            <a:ext cx="1039835" cy="1039835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Grafik 47" descr="Ein Bild, das Person, draußen, Sport, Kleidung enthält.&#10;&#10;KI-generierte Inhalte können fehlerhaft sein.">
            <a:extLst>
              <a:ext uri="{FF2B5EF4-FFF2-40B4-BE49-F238E27FC236}">
                <a16:creationId xmlns:a16="http://schemas.microsoft.com/office/drawing/2014/main" id="{BD9B622A-24E9-3CEE-85BB-30A48042CA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7" t="25276" r="24020" b="25851"/>
          <a:stretch>
            <a:fillRect/>
          </a:stretch>
        </p:blipFill>
        <p:spPr>
          <a:xfrm>
            <a:off x="5570091" y="1708588"/>
            <a:ext cx="1039835" cy="1040436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Grafik 49" descr="Ein Bild, das draußen, Kleidung, Person, Baum enthält.&#10;&#10;KI-generierte Inhalte können fehlerhaft sein.">
            <a:extLst>
              <a:ext uri="{FF2B5EF4-FFF2-40B4-BE49-F238E27FC236}">
                <a16:creationId xmlns:a16="http://schemas.microsoft.com/office/drawing/2014/main" id="{DE92523C-217A-A674-19BB-DC4FC4F8CB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4" t="27390" r="35732" b="21875"/>
          <a:stretch>
            <a:fillRect/>
          </a:stretch>
        </p:blipFill>
        <p:spPr>
          <a:xfrm>
            <a:off x="3812405" y="4936966"/>
            <a:ext cx="1039835" cy="1039835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Grafik 51" descr="Ein Bild, das draußen, Wolke, Himmel, Baum enthält.&#10;&#10;KI-generierte Inhalte können fehlerhaft sein.">
            <a:extLst>
              <a:ext uri="{FF2B5EF4-FFF2-40B4-BE49-F238E27FC236}">
                <a16:creationId xmlns:a16="http://schemas.microsoft.com/office/drawing/2014/main" id="{D1440BA7-CC63-F523-CE0D-F7024B1609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t="29858" r="28610" b="9917"/>
          <a:stretch>
            <a:fillRect/>
          </a:stretch>
        </p:blipFill>
        <p:spPr>
          <a:xfrm rot="5400000">
            <a:off x="7470159" y="4936024"/>
            <a:ext cx="1039153" cy="1039835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4593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2FD99F-2BCE-C0A8-5C62-A47997CCC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B721C1D-DB01-24D6-5D69-F10C0DCAC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4" y="368300"/>
            <a:ext cx="10225089" cy="990000"/>
          </a:xfrm>
        </p:spPr>
        <p:txBody>
          <a:bodyPr lIns="0" tIns="0" rIns="0" bIns="0">
            <a:noAutofit/>
          </a:bodyPr>
          <a:lstStyle/>
          <a:p>
            <a:r>
              <a:rPr lang="de-DE" b="1" dirty="0">
                <a:solidFill>
                  <a:schemeClr val="bg2">
                    <a:lumMod val="10000"/>
                  </a:schemeClr>
                </a:solidFill>
              </a:rPr>
              <a:t>Bei den Vorbereitungswochenenden wächst die Unit zusammen</a:t>
            </a:r>
          </a:p>
        </p:txBody>
      </p:sp>
      <p:sp>
        <p:nvSpPr>
          <p:cNvPr id="9" name="Sechseck 8">
            <a:extLst>
              <a:ext uri="{FF2B5EF4-FFF2-40B4-BE49-F238E27FC236}">
                <a16:creationId xmlns:a16="http://schemas.microsoft.com/office/drawing/2014/main" id="{928E9F26-C10F-9CF9-EE20-C0B900BC5A4F}"/>
              </a:ext>
            </a:extLst>
          </p:cNvPr>
          <p:cNvSpPr>
            <a:spLocks noChangeAspect="1"/>
          </p:cNvSpPr>
          <p:nvPr/>
        </p:nvSpPr>
        <p:spPr>
          <a:xfrm>
            <a:off x="1156236" y="1856553"/>
            <a:ext cx="1837330" cy="1581972"/>
          </a:xfrm>
          <a:prstGeom prst="hexagon">
            <a:avLst/>
          </a:prstGeom>
          <a:solidFill>
            <a:srgbClr val="EED0D7"/>
          </a:solidFill>
          <a:ln w="28575">
            <a:solidFill>
              <a:srgbClr val="B133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500" dirty="0">
                <a:solidFill>
                  <a:schemeClr val="tx1"/>
                </a:solidFill>
                <a:latin typeface="Montserrat" pitchFamily="2" charset="77"/>
              </a:rPr>
              <a:t>Kennen-</a:t>
            </a:r>
          </a:p>
          <a:p>
            <a:pPr algn="ctr"/>
            <a:r>
              <a:rPr lang="de-DE" sz="1500" dirty="0">
                <a:solidFill>
                  <a:schemeClr val="tx1"/>
                </a:solidFill>
                <a:latin typeface="Montserrat" pitchFamily="2" charset="77"/>
              </a:rPr>
              <a:t>lernen</a:t>
            </a:r>
            <a:endParaRPr lang="de-DE" sz="1500" dirty="0">
              <a:solidFill>
                <a:schemeClr val="tx1"/>
              </a:solidFill>
              <a:latin typeface="Montserrat" pitchFamily="2" charset="77"/>
              <a:ea typeface="Calibri"/>
              <a:cs typeface="Calibri"/>
            </a:endParaRPr>
          </a:p>
        </p:txBody>
      </p:sp>
      <p:sp>
        <p:nvSpPr>
          <p:cNvPr id="10" name="Sechseck 9">
            <a:extLst>
              <a:ext uri="{FF2B5EF4-FFF2-40B4-BE49-F238E27FC236}">
                <a16:creationId xmlns:a16="http://schemas.microsoft.com/office/drawing/2014/main" id="{13F9FD47-37D5-D710-C29A-812DA2500F91}"/>
              </a:ext>
            </a:extLst>
          </p:cNvPr>
          <p:cNvSpPr>
            <a:spLocks noChangeAspect="1"/>
          </p:cNvSpPr>
          <p:nvPr/>
        </p:nvSpPr>
        <p:spPr>
          <a:xfrm>
            <a:off x="2761619" y="2787857"/>
            <a:ext cx="1837330" cy="1581972"/>
          </a:xfrm>
          <a:prstGeom prst="hexagon">
            <a:avLst/>
          </a:prstGeom>
          <a:solidFill>
            <a:srgbClr val="EED0D7"/>
          </a:solidFill>
          <a:ln w="28575">
            <a:solidFill>
              <a:srgbClr val="B133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500" dirty="0">
                <a:solidFill>
                  <a:schemeClr val="tx1"/>
                </a:solidFill>
                <a:latin typeface="Montserrat" pitchFamily="2" charset="77"/>
              </a:rPr>
              <a:t>Unit Identität</a:t>
            </a:r>
          </a:p>
        </p:txBody>
      </p:sp>
      <p:sp>
        <p:nvSpPr>
          <p:cNvPr id="11" name="Sechseck 10">
            <a:extLst>
              <a:ext uri="{FF2B5EF4-FFF2-40B4-BE49-F238E27FC236}">
                <a16:creationId xmlns:a16="http://schemas.microsoft.com/office/drawing/2014/main" id="{4F6950A8-B6F9-1999-12A6-048B1398F8A6}"/>
              </a:ext>
            </a:extLst>
          </p:cNvPr>
          <p:cNvSpPr>
            <a:spLocks noChangeAspect="1"/>
          </p:cNvSpPr>
          <p:nvPr/>
        </p:nvSpPr>
        <p:spPr>
          <a:xfrm>
            <a:off x="1136650" y="3691013"/>
            <a:ext cx="1837330" cy="1581972"/>
          </a:xfrm>
          <a:prstGeom prst="hexagon">
            <a:avLst/>
          </a:prstGeom>
          <a:solidFill>
            <a:srgbClr val="EED0D7"/>
          </a:solidFill>
          <a:ln w="28575">
            <a:solidFill>
              <a:srgbClr val="B133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500" dirty="0">
                <a:solidFill>
                  <a:schemeClr val="tx1"/>
                </a:solidFill>
                <a:latin typeface="Montserrat" pitchFamily="2" charset="77"/>
              </a:rPr>
              <a:t>Erwar-tungen Klären</a:t>
            </a:r>
          </a:p>
        </p:txBody>
      </p:sp>
      <p:sp>
        <p:nvSpPr>
          <p:cNvPr id="12" name="Sechseck 11">
            <a:extLst>
              <a:ext uri="{FF2B5EF4-FFF2-40B4-BE49-F238E27FC236}">
                <a16:creationId xmlns:a16="http://schemas.microsoft.com/office/drawing/2014/main" id="{2BFB8BAC-0BF8-3EE0-9D5A-2EDB59FD7558}"/>
              </a:ext>
            </a:extLst>
          </p:cNvPr>
          <p:cNvSpPr>
            <a:spLocks noChangeAspect="1"/>
          </p:cNvSpPr>
          <p:nvPr/>
        </p:nvSpPr>
        <p:spPr>
          <a:xfrm>
            <a:off x="4377063" y="1847028"/>
            <a:ext cx="1837330" cy="1581972"/>
          </a:xfrm>
          <a:prstGeom prst="hexagon">
            <a:avLst/>
          </a:prstGeom>
          <a:solidFill>
            <a:srgbClr val="EED0D7"/>
          </a:solidFill>
          <a:ln w="28575">
            <a:solidFill>
              <a:srgbClr val="B133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500" dirty="0">
                <a:solidFill>
                  <a:schemeClr val="tx1"/>
                </a:solidFill>
                <a:latin typeface="Montserrat" pitchFamily="2" charset="77"/>
              </a:rPr>
              <a:t>Patrols Bilden</a:t>
            </a:r>
          </a:p>
        </p:txBody>
      </p:sp>
      <p:sp>
        <p:nvSpPr>
          <p:cNvPr id="13" name="Sechseck 12">
            <a:extLst>
              <a:ext uri="{FF2B5EF4-FFF2-40B4-BE49-F238E27FC236}">
                <a16:creationId xmlns:a16="http://schemas.microsoft.com/office/drawing/2014/main" id="{0AB4C38F-143B-1289-1821-CEB1FD01B9C3}"/>
              </a:ext>
            </a:extLst>
          </p:cNvPr>
          <p:cNvSpPr>
            <a:spLocks noChangeAspect="1"/>
          </p:cNvSpPr>
          <p:nvPr/>
        </p:nvSpPr>
        <p:spPr>
          <a:xfrm>
            <a:off x="4377063" y="3691013"/>
            <a:ext cx="1837330" cy="1581972"/>
          </a:xfrm>
          <a:prstGeom prst="hexagon">
            <a:avLst/>
          </a:prstGeom>
          <a:solidFill>
            <a:srgbClr val="EED0D7"/>
          </a:solidFill>
          <a:ln w="28575">
            <a:solidFill>
              <a:srgbClr val="B133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500" dirty="0">
                <a:solidFill>
                  <a:schemeClr val="tx1"/>
                </a:solidFill>
                <a:latin typeface="Montserrat" pitchFamily="2" charset="77"/>
              </a:rPr>
              <a:t>Andere Länder, andere Sitten</a:t>
            </a:r>
          </a:p>
        </p:txBody>
      </p:sp>
      <p:sp>
        <p:nvSpPr>
          <p:cNvPr id="14" name="Sechseck 13">
            <a:extLst>
              <a:ext uri="{FF2B5EF4-FFF2-40B4-BE49-F238E27FC236}">
                <a16:creationId xmlns:a16="http://schemas.microsoft.com/office/drawing/2014/main" id="{47CFC146-028A-6F4A-3F5E-0017DC514B8E}"/>
              </a:ext>
            </a:extLst>
          </p:cNvPr>
          <p:cNvSpPr>
            <a:spLocks noChangeAspect="1"/>
          </p:cNvSpPr>
          <p:nvPr/>
        </p:nvSpPr>
        <p:spPr>
          <a:xfrm>
            <a:off x="6002032" y="4622317"/>
            <a:ext cx="1837330" cy="1581972"/>
          </a:xfrm>
          <a:prstGeom prst="hexagon">
            <a:avLst/>
          </a:prstGeom>
          <a:solidFill>
            <a:srgbClr val="EED0D7"/>
          </a:solidFill>
          <a:ln w="28575">
            <a:solidFill>
              <a:srgbClr val="B133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500" dirty="0">
                <a:solidFill>
                  <a:schemeClr val="tx1"/>
                </a:solidFill>
                <a:latin typeface="Montserrat" pitchFamily="2" charset="77"/>
              </a:rPr>
              <a:t>Tour Planen</a:t>
            </a:r>
            <a:endParaRPr lang="de-DE" sz="1500" dirty="0">
              <a:solidFill>
                <a:schemeClr val="tx1"/>
              </a:solidFill>
              <a:latin typeface="Montserrat" pitchFamily="2" charset="77"/>
              <a:ea typeface="Calibri"/>
              <a:cs typeface="Calibri"/>
            </a:endParaRPr>
          </a:p>
        </p:txBody>
      </p:sp>
      <p:sp>
        <p:nvSpPr>
          <p:cNvPr id="15" name="Sechseck 14">
            <a:extLst>
              <a:ext uri="{FF2B5EF4-FFF2-40B4-BE49-F238E27FC236}">
                <a16:creationId xmlns:a16="http://schemas.microsoft.com/office/drawing/2014/main" id="{B46F2BFA-3312-52DC-4177-F740CDDFCB91}"/>
              </a:ext>
            </a:extLst>
          </p:cNvPr>
          <p:cNvSpPr>
            <a:spLocks noChangeAspect="1"/>
          </p:cNvSpPr>
          <p:nvPr/>
        </p:nvSpPr>
        <p:spPr>
          <a:xfrm>
            <a:off x="5972921" y="2779323"/>
            <a:ext cx="1837330" cy="1581972"/>
          </a:xfrm>
          <a:prstGeom prst="hexagon">
            <a:avLst/>
          </a:prstGeom>
          <a:solidFill>
            <a:srgbClr val="EED0D7"/>
          </a:solidFill>
          <a:ln w="28575">
            <a:solidFill>
              <a:srgbClr val="B133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500" dirty="0">
                <a:solidFill>
                  <a:schemeClr val="tx1"/>
                </a:solidFill>
                <a:latin typeface="Montserrat" pitchFamily="2" charset="77"/>
              </a:rPr>
              <a:t>Material Planen</a:t>
            </a:r>
          </a:p>
        </p:txBody>
      </p:sp>
      <p:sp>
        <p:nvSpPr>
          <p:cNvPr id="16" name="Sechseck 15">
            <a:extLst>
              <a:ext uri="{FF2B5EF4-FFF2-40B4-BE49-F238E27FC236}">
                <a16:creationId xmlns:a16="http://schemas.microsoft.com/office/drawing/2014/main" id="{C358CBC6-3413-A804-A6A0-831EC1C848DB}"/>
              </a:ext>
            </a:extLst>
          </p:cNvPr>
          <p:cNvSpPr>
            <a:spLocks noChangeAspect="1"/>
          </p:cNvSpPr>
          <p:nvPr/>
        </p:nvSpPr>
        <p:spPr>
          <a:xfrm>
            <a:off x="2782305" y="4622317"/>
            <a:ext cx="1837330" cy="1581972"/>
          </a:xfrm>
          <a:prstGeom prst="hexagon">
            <a:avLst/>
          </a:prstGeom>
          <a:solidFill>
            <a:srgbClr val="EED0D7"/>
          </a:solidFill>
          <a:ln w="28575">
            <a:solidFill>
              <a:srgbClr val="B133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500" dirty="0">
                <a:solidFill>
                  <a:schemeClr val="tx1"/>
                </a:solidFill>
                <a:latin typeface="Montserrat" pitchFamily="2" charset="77"/>
              </a:rPr>
              <a:t>Team Building</a:t>
            </a:r>
          </a:p>
        </p:txBody>
      </p:sp>
      <p:sp>
        <p:nvSpPr>
          <p:cNvPr id="17" name="Sechseck 16">
            <a:extLst>
              <a:ext uri="{FF2B5EF4-FFF2-40B4-BE49-F238E27FC236}">
                <a16:creationId xmlns:a16="http://schemas.microsoft.com/office/drawing/2014/main" id="{42A97BBC-AEAD-A25A-FD92-491377B0E414}"/>
              </a:ext>
            </a:extLst>
          </p:cNvPr>
          <p:cNvSpPr>
            <a:spLocks noChangeAspect="1"/>
          </p:cNvSpPr>
          <p:nvPr/>
        </p:nvSpPr>
        <p:spPr>
          <a:xfrm>
            <a:off x="7602576" y="1856553"/>
            <a:ext cx="1837330" cy="1581972"/>
          </a:xfrm>
          <a:prstGeom prst="hexagon">
            <a:avLst/>
          </a:prstGeom>
          <a:solidFill>
            <a:srgbClr val="EED0D7"/>
          </a:solidFill>
          <a:ln w="28575">
            <a:solidFill>
              <a:srgbClr val="B133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500" dirty="0">
                <a:solidFill>
                  <a:schemeClr val="tx1"/>
                </a:solidFill>
                <a:latin typeface="Montserrat" pitchFamily="2" charset="77"/>
              </a:rPr>
              <a:t>Polen als Reiseziel</a:t>
            </a:r>
          </a:p>
        </p:txBody>
      </p:sp>
      <p:sp>
        <p:nvSpPr>
          <p:cNvPr id="18" name="Sechseck 17">
            <a:extLst>
              <a:ext uri="{FF2B5EF4-FFF2-40B4-BE49-F238E27FC236}">
                <a16:creationId xmlns:a16="http://schemas.microsoft.com/office/drawing/2014/main" id="{AF68DA0E-A0D9-166E-0A00-8F8F2740B1A1}"/>
              </a:ext>
            </a:extLst>
          </p:cNvPr>
          <p:cNvSpPr>
            <a:spLocks noChangeAspect="1"/>
          </p:cNvSpPr>
          <p:nvPr/>
        </p:nvSpPr>
        <p:spPr>
          <a:xfrm>
            <a:off x="7627001" y="3706084"/>
            <a:ext cx="1837330" cy="1581972"/>
          </a:xfrm>
          <a:prstGeom prst="hexagon">
            <a:avLst/>
          </a:prstGeom>
          <a:solidFill>
            <a:srgbClr val="EED0D7"/>
          </a:solidFill>
          <a:ln w="28575">
            <a:solidFill>
              <a:srgbClr val="B133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500" dirty="0">
                <a:solidFill>
                  <a:schemeClr val="tx1"/>
                </a:solidFill>
                <a:latin typeface="Montserrat" pitchFamily="2" charset="77"/>
              </a:rPr>
              <a:t>Cultural Festival</a:t>
            </a:r>
          </a:p>
          <a:p>
            <a:pPr algn="ctr"/>
            <a:r>
              <a:rPr lang="de-DE" sz="1500" dirty="0">
                <a:solidFill>
                  <a:schemeClr val="tx1"/>
                </a:solidFill>
                <a:latin typeface="Montserrat" pitchFamily="2" charset="77"/>
              </a:rPr>
              <a:t>Day</a:t>
            </a:r>
          </a:p>
          <a:p>
            <a:pPr algn="ctr"/>
            <a:r>
              <a:rPr lang="de-DE" sz="1500" dirty="0">
                <a:solidFill>
                  <a:schemeClr val="tx1"/>
                </a:solidFill>
                <a:latin typeface="Montserrat" pitchFamily="2" charset="77"/>
                <a:ea typeface="Calibri"/>
                <a:cs typeface="Calibri"/>
              </a:rPr>
              <a:t>Planen</a:t>
            </a:r>
          </a:p>
        </p:txBody>
      </p:sp>
      <p:sp>
        <p:nvSpPr>
          <p:cNvPr id="19" name="Sechseck 18">
            <a:extLst>
              <a:ext uri="{FF2B5EF4-FFF2-40B4-BE49-F238E27FC236}">
                <a16:creationId xmlns:a16="http://schemas.microsoft.com/office/drawing/2014/main" id="{068189A9-B833-8FC8-C95A-3D67F38CC45F}"/>
              </a:ext>
            </a:extLst>
          </p:cNvPr>
          <p:cNvSpPr>
            <a:spLocks noChangeAspect="1"/>
          </p:cNvSpPr>
          <p:nvPr/>
        </p:nvSpPr>
        <p:spPr>
          <a:xfrm>
            <a:off x="9218020" y="2767245"/>
            <a:ext cx="1837330" cy="1581972"/>
          </a:xfrm>
          <a:prstGeom prst="hexagon">
            <a:avLst/>
          </a:prstGeom>
          <a:solidFill>
            <a:srgbClr val="EED0D7"/>
          </a:solidFill>
          <a:ln w="28575">
            <a:solidFill>
              <a:srgbClr val="B133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500" dirty="0">
                <a:solidFill>
                  <a:schemeClr val="tx1"/>
                </a:solidFill>
                <a:latin typeface="Montserrat" pitchFamily="2" charset="77"/>
              </a:rPr>
              <a:t>Und noch viel mehr…</a:t>
            </a:r>
          </a:p>
        </p:txBody>
      </p:sp>
    </p:spTree>
    <p:extLst>
      <p:ext uri="{BB962C8B-B14F-4D97-AF65-F5344CB8AC3E}">
        <p14:creationId xmlns:p14="http://schemas.microsoft.com/office/powerpoint/2010/main" val="2092256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8088A8-7E2C-E473-3BBD-A67F9E488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6B1D769-771D-3FCD-8E32-C95DE417A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r>
              <a:rPr lang="de-DE" dirty="0">
                <a:solidFill>
                  <a:schemeClr val="bg2">
                    <a:lumMod val="10000"/>
                  </a:schemeClr>
                </a:solidFill>
              </a:rPr>
              <a:t>Das ganze </a:t>
            </a:r>
            <a:r>
              <a:rPr lang="de-DE" b="1" dirty="0">
                <a:solidFill>
                  <a:schemeClr val="bg2">
                    <a:lumMod val="10000"/>
                  </a:schemeClr>
                </a:solidFill>
              </a:rPr>
              <a:t>Kontingent kommt </a:t>
            </a:r>
            <a:r>
              <a:rPr lang="de-DE" dirty="0">
                <a:solidFill>
                  <a:schemeClr val="bg2">
                    <a:lumMod val="10000"/>
                  </a:schemeClr>
                </a:solidFill>
              </a:rPr>
              <a:t>beim Kontingentslager zusammen</a:t>
            </a:r>
            <a:endParaRPr lang="de-DE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FDACF81-6024-F8C4-7F14-AB9EDCABC25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27124" y="1628775"/>
            <a:ext cx="4786552" cy="4679950"/>
          </a:xfrm>
        </p:spPr>
        <p:txBody>
          <a:bodyPr lIns="0" tIns="0" rIns="0" bIns="0"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Clr>
                <a:srgbClr val="FF5A70"/>
              </a:buClr>
              <a:buNone/>
            </a:pPr>
            <a:r>
              <a:rPr lang="de-DE" b="1" dirty="0">
                <a:solidFill>
                  <a:srgbClr val="B13336"/>
                </a:solidFill>
                <a:latin typeface="Montserrat" pitchFamily="2" charset="77"/>
              </a:rPr>
              <a:t>Schwerpunkte</a:t>
            </a:r>
            <a:br>
              <a:rPr lang="de-DE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</a:br>
            <a:r>
              <a:rPr lang="de-DE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Ankommen im Kontingent &amp; Test für den „Jamboree-Alltag“ in der Unit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Clr>
                <a:srgbClr val="FF5A70"/>
              </a:buClr>
              <a:buNone/>
            </a:pPr>
            <a:r>
              <a:rPr lang="de-DE" b="1" dirty="0">
                <a:solidFill>
                  <a:srgbClr val="B13336"/>
                </a:solidFill>
                <a:latin typeface="Montserrat" pitchFamily="2" charset="77"/>
              </a:rPr>
              <a:t>Programm</a:t>
            </a:r>
            <a:br>
              <a:rPr lang="de-DE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</a:br>
            <a:r>
              <a:rPr lang="de-DE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Zeit in Gemeinschaft &amp; Alltag, „Mini-Jamboree“ mit Mitmach-Angeboten</a:t>
            </a:r>
          </a:p>
          <a:p>
            <a:pPr marL="0" indent="0">
              <a:spcAft>
                <a:spcPts val="600"/>
              </a:spcAft>
              <a:buClr>
                <a:srgbClr val="FF5A70"/>
              </a:buClr>
              <a:buNone/>
            </a:pPr>
            <a:r>
              <a:rPr lang="en-US" b="1" dirty="0">
                <a:solidFill>
                  <a:srgbClr val="B13336"/>
                </a:solidFill>
                <a:latin typeface="Montserrat" pitchFamily="2" charset="77"/>
              </a:rPr>
              <a:t>Platz &amp; Organisation</a:t>
            </a:r>
            <a:br>
              <a:rPr lang="de-DE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</a:br>
            <a:r>
              <a:rPr lang="de-DE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Am 27.05.2027 gibt es eine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koordinierte Anreise zum DPSG Bundeszentrum Westernohe in Rheinland-Pfalz</a:t>
            </a:r>
            <a:endParaRPr lang="de-DE" b="1" dirty="0">
              <a:solidFill>
                <a:schemeClr val="bg2">
                  <a:lumMod val="10000"/>
                </a:schemeClr>
              </a:solidFill>
              <a:latin typeface="Montserrat" pitchFamily="2" charset="77"/>
            </a:endParaRPr>
          </a:p>
          <a:p>
            <a:pPr marL="0" indent="0">
              <a:spcAft>
                <a:spcPts val="600"/>
              </a:spcAft>
              <a:buClr>
                <a:srgbClr val="FF5A70"/>
              </a:buClr>
              <a:buNone/>
            </a:pPr>
            <a:endParaRPr lang="en-US" b="1" dirty="0">
              <a:solidFill>
                <a:srgbClr val="B13336"/>
              </a:solidFill>
              <a:latin typeface="Montserrat" pitchFamily="2" charset="77"/>
            </a:endParaRPr>
          </a:p>
        </p:txBody>
      </p:sp>
      <p:pic>
        <p:nvPicPr>
          <p:cNvPr id="6" name="Grafik 5" descr="Ein Bild, das draußen, Himmel, Gras, Wolke enthält.&#10;&#10;KI-generierte Inhalte können fehlerhaft sein.">
            <a:extLst>
              <a:ext uri="{FF2B5EF4-FFF2-40B4-BE49-F238E27FC236}">
                <a16:creationId xmlns:a16="http://schemas.microsoft.com/office/drawing/2014/main" id="{AA1C8877-9AD3-921D-7F6E-56E5311A4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8323" y="1628775"/>
            <a:ext cx="4786553" cy="305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0398547"/>
      </p:ext>
    </p:extLst>
  </p:cSld>
  <p:clrMapOvr>
    <a:masterClrMapping/>
  </p:clrMapOvr>
</p:sld>
</file>

<file path=ppt/theme/theme1.xml><?xml version="1.0" encoding="utf-8"?>
<a:theme xmlns:a="http://schemas.openxmlformats.org/drawingml/2006/main" name="1_Lariss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Larissa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Benutzerdefiniert 1">
      <a:dk1>
        <a:srgbClr val="FFFFFF"/>
      </a:dk1>
      <a:lt1>
        <a:srgbClr val="FFFFFF"/>
      </a:lt1>
      <a:dk2>
        <a:srgbClr val="FFFFFF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SJ_2027_German_Contingent_PPT" id="{CB063D82-2065-0E4F-9199-9F316768B0B2}" vid="{B542E77D-BC9E-274B-8E43-25ABF5CA2C0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976</Words>
  <Application>Microsoft Macintosh PowerPoint</Application>
  <PresentationFormat>Breitbild</PresentationFormat>
  <Paragraphs>213</Paragraphs>
  <Slides>29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29</vt:i4>
      </vt:variant>
    </vt:vector>
  </HeadingPairs>
  <TitlesOfParts>
    <vt:vector size="36" baseType="lpstr">
      <vt:lpstr>Aptos</vt:lpstr>
      <vt:lpstr>Arial</vt:lpstr>
      <vt:lpstr>Calibri</vt:lpstr>
      <vt:lpstr>Montserrat</vt:lpstr>
      <vt:lpstr>Quicksand</vt:lpstr>
      <vt:lpstr>1_Larissa</vt:lpstr>
      <vt:lpstr>Office</vt:lpstr>
      <vt:lpstr>German Contingent World Scout Jamboree 2027</vt:lpstr>
      <vt:lpstr>Agenda</vt:lpstr>
      <vt:lpstr>Das Jamboree ist ein gemeinsames  Ringprojekt</vt:lpstr>
      <vt:lpstr>Auf dem Jamboree: On-Site und Off-Site Programm </vt:lpstr>
      <vt:lpstr>Elemente des Abenteuers Jamboree</vt:lpstr>
      <vt:lpstr>Eine Unit, bestehend aus vier Patrols, reist gemeinsam zum WSJ</vt:lpstr>
      <vt:lpstr>Das Abenteuer Jamboree sind  rund 40 Tage Pfadfinden pur!</vt:lpstr>
      <vt:lpstr>Bei den Vorbereitungswochenenden wächst die Unit zusammen</vt:lpstr>
      <vt:lpstr>Das ganze Kontingent kommt beim Kontingentslager zusammen</vt:lpstr>
      <vt:lpstr>Die Unit-Tour ist die Reise zwischen Jamboree und Heimatort</vt:lpstr>
      <vt:lpstr>So entsteht eine Unit</vt:lpstr>
      <vt:lpstr>Die Units werden möglichst  aus YPs &amp; ULs einer Region gebildet</vt:lpstr>
      <vt:lpstr>Man kann sich über die Buddy IDs ULs und YPs wünschen</vt:lpstr>
      <vt:lpstr>Man kann sich über die Buddy IDs ULs und YPs wünschen</vt:lpstr>
      <vt:lpstr>Das WSJ ist ein inklusives Projekt</vt:lpstr>
      <vt:lpstr>Kosten</vt:lpstr>
      <vt:lpstr>Der Teilnahmebeitrag setz sich aus folgenden Posten zusammen</vt:lpstr>
      <vt:lpstr>Es gibt viele ergänzende Möglichkeiten, um das WSJ zu finanzieren</vt:lpstr>
      <vt:lpstr>Jamboree Solidarity Fund </vt:lpstr>
      <vt:lpstr>Jamboree Solidarity Fund </vt:lpstr>
      <vt:lpstr>Anmeldung</vt:lpstr>
      <vt:lpstr>Registrierung</vt:lpstr>
      <vt:lpstr>Daten ausfüllen</vt:lpstr>
      <vt:lpstr>Buddy ID &amp; Verbandszugehörigkeit</vt:lpstr>
      <vt:lpstr>Buddy ID &amp; Verbandszugehörigkeit</vt:lpstr>
      <vt:lpstr>Anmeldung abgeben</vt:lpstr>
      <vt:lpstr>PowerPoint-Präsentation</vt:lpstr>
      <vt:lpstr>PowerPoint-Präsentation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Carolin Windisch</cp:lastModifiedBy>
  <cp:revision>407</cp:revision>
  <dcterms:created xsi:type="dcterms:W3CDTF">2025-05-12T10:10:59Z</dcterms:created>
  <dcterms:modified xsi:type="dcterms:W3CDTF">2025-06-29T14:18:59Z</dcterms:modified>
</cp:coreProperties>
</file>