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8" r:id="rId3"/>
    <p:sldId id="265" r:id="rId4"/>
    <p:sldId id="264" r:id="rId5"/>
    <p:sldId id="292" r:id="rId6"/>
    <p:sldId id="263" r:id="rId7"/>
    <p:sldId id="291" r:id="rId8"/>
    <p:sldId id="303" r:id="rId9"/>
    <p:sldId id="293" r:id="rId10"/>
    <p:sldId id="267" r:id="rId11"/>
    <p:sldId id="312" r:id="rId12"/>
    <p:sldId id="304" r:id="rId13"/>
    <p:sldId id="295" r:id="rId14"/>
    <p:sldId id="296" r:id="rId15"/>
    <p:sldId id="316" r:id="rId16"/>
    <p:sldId id="313" r:id="rId17"/>
    <p:sldId id="271" r:id="rId18"/>
    <p:sldId id="282" r:id="rId19"/>
    <p:sldId id="283" r:id="rId20"/>
    <p:sldId id="272" r:id="rId21"/>
    <p:sldId id="301" r:id="rId22"/>
    <p:sldId id="297" r:id="rId23"/>
    <p:sldId id="317" r:id="rId24"/>
    <p:sldId id="315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336"/>
    <a:srgbClr val="E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96D6160-2AF3-FA29-A408-591A9D0A9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125" y="6311348"/>
            <a:ext cx="896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51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628775"/>
            <a:ext cx="4789489" cy="4679950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0" y="1628775"/>
            <a:ext cx="4810125" cy="4679950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90767FE-8855-B89C-BED1-6C691A31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125" y="6311348"/>
            <a:ext cx="896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5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50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63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8834E-611E-FC09-8D3D-1446770C8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F4ACFA-BA99-3F5D-06EE-03AC098FF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F1AC0-A15A-EB21-A707-B5C2E8AB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25.05.2025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FAD0C-FB3D-647C-5F86-587BF698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89068-749C-4047-D669-F316FBC8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0195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9C16B-18EC-2057-70FF-FAE45913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A378C4-98E1-BF43-C35E-B698BEAE5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307748-4B0B-20B3-3BDF-4C2217C6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25.05.2025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E5950-581C-B495-62D2-2AD01F94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A98BC0-AD81-2BA0-D717-AAD48BB7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66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1690B-BA5C-99E3-7A40-6FB833A4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8DBAA4-7274-9CE4-078D-C0EC54A93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70AA99-F65B-DA2E-B48D-95D7096D2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B73118-5633-BBFA-FC79-6CA88BE3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25.05.2025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FF8F37-4823-F6EF-EDD8-52E1A4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FC34C0-67FF-53CA-B145-3CB670EE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73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7FA23-2D26-1A73-6526-081D19A4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E72EA-C3C9-BDCD-9FF6-016096C8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25.05.2025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DC4FEA-52D3-FCB2-0ACE-D604A9DE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55E474-DCDB-9B34-8977-60673D8F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02D2-5A03-74FE-4427-66C0E07B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879A0-AF1D-C5A5-802E-DCE890AC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ABAA6F-9B57-16FE-F452-CEB399B18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8AB434-EF61-38CC-BBF2-6704C276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502A-15B3-7B46-BA85-4A1AABDCAF18}" type="datetimeFigureOut">
              <a:rPr lang="de-DE" smtClean="0"/>
              <a:t>25.05.2025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284DAC-D6D3-4F6B-0F4F-D868D6F7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B28DA6-F66E-B73C-FB7E-8CD90762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8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27124" y="1628775"/>
            <a:ext cx="10226675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311348"/>
            <a:ext cx="8961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3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27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pos="3940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pos="710" userDrawn="1">
          <p15:clr>
            <a:srgbClr val="F26B43"/>
          </p15:clr>
        </p15:guide>
        <p15:guide id="10" pos="7151" userDrawn="1">
          <p15:clr>
            <a:srgbClr val="F26B43"/>
          </p15:clr>
        </p15:guide>
        <p15:guide id="11" pos="69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7F7770F-B952-3C17-3304-14267DC1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2D6DBC-BF81-6C15-BEB9-D8DD71FB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FA873-F1A5-2C6D-FE05-9073C519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88502A-15B3-7B46-BA85-4A1AABDCAF18}" type="datetimeFigureOut">
              <a:rPr lang="de-DE" smtClean="0"/>
              <a:t>25.05.2025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49B58-6E8C-B7A0-625C-A11F6C0C6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C7297-66F0-9190-AE3D-01591B634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8D06A0-D2C9-1846-8050-3D7A4D64DA2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4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282E3-5B88-A049-5B8C-FF9066342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German Contingent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World Scout Jamboree 2027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34D4ED-2580-D98F-3039-7483B1A0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298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sz="3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de-DE" sz="32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48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41AC6-45A8-71CD-AE84-7736717CF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941EB8-0AB5-67B6-D8DE-5BA09D420414}"/>
              </a:ext>
            </a:extLst>
          </p:cNvPr>
          <p:cNvSpPr/>
          <p:nvPr/>
        </p:nvSpPr>
        <p:spPr>
          <a:xfrm>
            <a:off x="6254750" y="1628775"/>
            <a:ext cx="4810126" cy="2600921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47768B7-78F7-30D1-6C3F-EC8985FB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Die Unit-Tour ist die Reise zwischen Jamboree und Heimatort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1DAA790-680A-0A6D-CCEB-274383412FC6}"/>
              </a:ext>
            </a:extLst>
          </p:cNvPr>
          <p:cNvSpPr txBox="1">
            <a:spLocks/>
          </p:cNvSpPr>
          <p:nvPr/>
        </p:nvSpPr>
        <p:spPr>
          <a:xfrm>
            <a:off x="6305551" y="1700360"/>
            <a:ext cx="4759325" cy="245774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B13336"/>
                </a:solidFill>
                <a:latin typeface="Montserrat" pitchFamily="2" charset="77"/>
              </a:rPr>
              <a:t>Rahmen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Ca. 7 - 9 Tage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Montserrat" pitchFamily="2" charset="77"/>
              <a:ea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3 Stopps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Beginnt/endet am Heimatort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Planung duch ULs mit Unterstützung des CMT</a:t>
            </a:r>
          </a:p>
        </p:txBody>
      </p:sp>
      <p:pic>
        <p:nvPicPr>
          <p:cNvPr id="9" name="Grafik 8" descr="Ein Bild, das Wolke, draußen, Himmel, Tempel enthält.&#10;&#10;KI-generierte Inhalte können fehlerhaft sein.">
            <a:extLst>
              <a:ext uri="{FF2B5EF4-FFF2-40B4-BE49-F238E27FC236}">
                <a16:creationId xmlns:a16="http://schemas.microsoft.com/office/drawing/2014/main" id="{5AE80F2A-FF8E-E4F1-83C5-8207CFF4F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478" y="2212446"/>
            <a:ext cx="4669368" cy="3502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1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65C86-3956-3D2A-3310-FB9EC5C3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2FA5A-7244-E548-E825-DF9DEC158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So entsteht eine Unit</a:t>
            </a:r>
          </a:p>
        </p:txBody>
      </p:sp>
    </p:spTree>
    <p:extLst>
      <p:ext uri="{BB962C8B-B14F-4D97-AF65-F5344CB8AC3E}">
        <p14:creationId xmlns:p14="http://schemas.microsoft.com/office/powerpoint/2010/main" val="392159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526C5-B426-8319-5C68-542BEE2C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F29C59-221A-7A56-4C89-81455A59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Die Units werden möglichst 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aus YPs &amp; ULs einer Region gebildet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B8B5F6-29FB-E99E-1D15-A805D74712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5" y="1884807"/>
            <a:ext cx="9937750" cy="4400550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Punkte, die wir bei der Bildung versuchen zu berücksichtigen:</a:t>
            </a:r>
          </a:p>
          <a:p>
            <a:pPr>
              <a:buNone/>
            </a:pPr>
            <a:endParaRPr lang="de-DE" sz="1000" b="1" dirty="0">
              <a:solidFill>
                <a:srgbClr val="B13336"/>
              </a:solidFill>
              <a:latin typeface="Montserrat" pitchFamily="2" charset="77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Die Stammeszugehörigkeit (i.d.R. wollen wir es vermeiden, YPs eines Stammes auf unterschiedliche Units zu verteilen)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Dein Wunsch, mit einem/einer UL zusammen in einer Unit zu sein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Dein Wunsch, mit einem/einer anderen YP zusammen in einer Unit zu sein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Verbandlich Durchmischung ULs &amp; YPs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409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EF1B0-975A-FFFB-DF2A-27017D567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A1D5DF0-1F27-B43D-7DAB-AA84F01C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r>
              <a:rPr lang="de-DE" sz="3600" b="1" dirty="0">
                <a:solidFill>
                  <a:schemeClr val="bg2">
                    <a:lumMod val="10000"/>
                  </a:schemeClr>
                </a:solidFill>
              </a:rPr>
              <a:t>Man kann sich über die Buddy IDs ULs und YPs wünschen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91E1B6CF-D860-4997-3003-22B104EF3425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7462A655-CE49-75CD-7AFC-EC048943DE74}"/>
              </a:ext>
            </a:extLst>
          </p:cNvPr>
          <p:cNvSpPr txBox="1">
            <a:spLocks/>
          </p:cNvSpPr>
          <p:nvPr/>
        </p:nvSpPr>
        <p:spPr>
          <a:xfrm>
            <a:off x="1127124" y="1628775"/>
            <a:ext cx="4789489" cy="4351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UL-Buddy ID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Montserrat" pitchFamily="2" charset="77"/>
              </a:rPr>
              <a:t>Vorläufige Anmeldung als UL</a:t>
            </a:r>
            <a:br>
              <a:rPr lang="de-DE" dirty="0">
                <a:latin typeface="Montserrat" pitchFamily="2" charset="77"/>
              </a:rPr>
            </a:br>
            <a:r>
              <a:rPr lang="de-DE" dirty="0">
                <a:latin typeface="Montserrat" pitchFamily="2" charset="77"/>
              </a:rPr>
              <a:t>-&gt; Erhalt einer individuellen     UL Buddy ID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Montserrat" pitchFamily="2" charset="77"/>
              </a:rPr>
              <a:t>Weitergabe an potenzielle YPs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latin typeface="Montserrat" pitchFamily="2" charset="77"/>
              </a:rPr>
              <a:t>YPs können ID in ihrer Anmeldung angeben</a:t>
            </a:r>
            <a:br>
              <a:rPr lang="de-DE" dirty="0">
                <a:latin typeface="Montserrat" pitchFamily="2" charset="77"/>
              </a:rPr>
            </a:br>
            <a:r>
              <a:rPr lang="de-DE" dirty="0">
                <a:latin typeface="Montserrat" pitchFamily="2" charset="77"/>
              </a:rPr>
              <a:t>-&gt; "Unit-Leader Buddy ID"</a:t>
            </a:r>
          </a:p>
          <a:p>
            <a:endParaRPr lang="de-DE" dirty="0">
              <a:latin typeface="Montserrat" pitchFamily="2" charset="77"/>
            </a:endParaRPr>
          </a:p>
        </p:txBody>
      </p:sp>
      <p:sp>
        <p:nvSpPr>
          <p:cNvPr id="4" name="Inhaltsplatzhalter 12">
            <a:extLst>
              <a:ext uri="{FF2B5EF4-FFF2-40B4-BE49-F238E27FC236}">
                <a16:creationId xmlns:a16="http://schemas.microsoft.com/office/drawing/2014/main" id="{86FB7F5A-7C48-7726-4800-946D705D8737}"/>
              </a:ext>
            </a:extLst>
          </p:cNvPr>
          <p:cNvSpPr txBox="1">
            <a:spLocks/>
          </p:cNvSpPr>
          <p:nvPr/>
        </p:nvSpPr>
        <p:spPr>
          <a:xfrm>
            <a:off x="6254750" y="1628775"/>
            <a:ext cx="4789489" cy="4351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Buddy System</a:t>
            </a:r>
            <a:endParaRPr lang="de-DE" dirty="0">
              <a:latin typeface="Montserrat" pitchFamily="2" charset="77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Feld, in dem du die ID eines anderen YPs/ULs  angeben kannst - als Buddy</a:t>
            </a:r>
          </a:p>
          <a:p>
            <a:pPr marL="0" indent="0">
              <a:buNone/>
            </a:pPr>
            <a:endParaRPr lang="de-DE" b="1" i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Kann auch nachträglich gefüllt werden - so lange bis die Anmeldung final abgegeben ist</a:t>
            </a: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de-DE" b="1" i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Montserrat" pitchFamily="2" charset="77"/>
            </a:endParaRPr>
          </a:p>
          <a:p>
            <a:endParaRPr lang="de-DE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954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0B80C7-F906-35FC-4E75-4D16BA23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A96A3E-A505-92C6-98DD-0E95C069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/>
          <a:p>
            <a:r>
              <a:rPr lang="de-DE" sz="3600" b="1" dirty="0">
                <a:solidFill>
                  <a:schemeClr val="bg2">
                    <a:lumMod val="10000"/>
                  </a:schemeClr>
                </a:solidFill>
              </a:rPr>
              <a:t>Man kann sich über die Buddy IDs ULs und YPs wünschen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Inhaltsplatzhalter 12">
            <a:extLst>
              <a:ext uri="{FF2B5EF4-FFF2-40B4-BE49-F238E27FC236}">
                <a16:creationId xmlns:a16="http://schemas.microsoft.com/office/drawing/2014/main" id="{13F88B9A-50E1-3673-0804-149474DDDC52}"/>
              </a:ext>
            </a:extLst>
          </p:cNvPr>
          <p:cNvSpPr txBox="1">
            <a:spLocks/>
          </p:cNvSpPr>
          <p:nvPr/>
        </p:nvSpPr>
        <p:spPr>
          <a:xfrm>
            <a:off x="1306511" y="1777066"/>
            <a:ext cx="4789489" cy="4351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Buddy ID</a:t>
            </a:r>
          </a:p>
          <a:p>
            <a:pPr marL="0" indent="0">
              <a:buNone/>
            </a:pPr>
            <a:endParaRPr lang="de-DE" dirty="0">
              <a:latin typeface="Montserrat" pitchFamily="2" charset="77"/>
            </a:endParaRPr>
          </a:p>
        </p:txBody>
      </p:sp>
      <p:pic>
        <p:nvPicPr>
          <p:cNvPr id="6" name="Grafik 5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F848E5AC-60F3-A96F-CE21-7748FFAED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18"/>
          <a:stretch/>
        </p:blipFill>
        <p:spPr>
          <a:xfrm>
            <a:off x="1575362" y="2203260"/>
            <a:ext cx="8580880" cy="376377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2F508B-66E0-0D05-5F49-756C8127A0EE}"/>
              </a:ext>
            </a:extLst>
          </p:cNvPr>
          <p:cNvSpPr/>
          <p:nvPr/>
        </p:nvSpPr>
        <p:spPr>
          <a:xfrm>
            <a:off x="1721224" y="4455459"/>
            <a:ext cx="7969623" cy="860612"/>
          </a:xfrm>
          <a:prstGeom prst="rect">
            <a:avLst/>
          </a:prstGeom>
          <a:noFill/>
          <a:ln>
            <a:solidFill>
              <a:srgbClr val="B13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3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D563-0153-354B-4030-CF914EE2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8F5CE231-6E45-7E0C-E198-4B51ACDC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 dirty="0"/>
              <a:t>Das WSJ ist ein inklusives Projekt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0F59A55-CF14-4EC8-14FA-CF57070C96F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4" y="1628775"/>
            <a:ext cx="4789489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Wir versuchen, alles möglich zu machen ob:</a:t>
            </a:r>
          </a:p>
          <a:p>
            <a:r>
              <a:rPr lang="de-DE" dirty="0">
                <a:latin typeface="Montserrat" pitchFamily="2" charset="77"/>
              </a:rPr>
              <a:t>Körperliche Behinderungen</a:t>
            </a:r>
          </a:p>
          <a:p>
            <a:r>
              <a:rPr lang="de-DE" dirty="0">
                <a:latin typeface="Montserrat" pitchFamily="2" charset="77"/>
              </a:rPr>
              <a:t>Chronische Erkrankungen           (z.B. Diabetes)</a:t>
            </a:r>
          </a:p>
          <a:p>
            <a:r>
              <a:rPr lang="de-DE" dirty="0">
                <a:latin typeface="Montserrat" pitchFamily="2" charset="77"/>
              </a:rPr>
              <a:t>Psychische Erkrankungen (Angststörungen, Depressionen)</a:t>
            </a:r>
          </a:p>
          <a:p>
            <a:r>
              <a:rPr lang="de-DE" dirty="0">
                <a:latin typeface="Montserrat" pitchFamily="2" charset="77"/>
              </a:rPr>
              <a:t>…</a:t>
            </a:r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FF379F02-C310-CF0D-2F8F-2A81339067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54750" y="1628775"/>
            <a:ext cx="4703762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WICHTIG: Kommt auf uns zu!</a:t>
            </a:r>
          </a:p>
          <a:p>
            <a:pPr marL="0" indent="0">
              <a:buNone/>
            </a:pPr>
            <a:r>
              <a:rPr lang="de-DE" dirty="0">
                <a:latin typeface="Montserrat" pitchFamily="2" charset="77"/>
              </a:rPr>
              <a:t>Diese Personen stehen beratend        zur Seite:</a:t>
            </a:r>
          </a:p>
          <a:p>
            <a:r>
              <a:rPr lang="de-DE" dirty="0" err="1">
                <a:latin typeface="Montserrat" pitchFamily="2" charset="77"/>
              </a:rPr>
              <a:t>Kontingentsärzt</a:t>
            </a:r>
            <a:r>
              <a:rPr lang="de-DE" dirty="0">
                <a:latin typeface="Montserrat" pitchFamily="2" charset="77"/>
              </a:rPr>
              <a:t>*innen</a:t>
            </a:r>
          </a:p>
          <a:p>
            <a:r>
              <a:rPr lang="de-DE" dirty="0">
                <a:latin typeface="Montserrat" pitchFamily="2" charset="77"/>
              </a:rPr>
              <a:t>Mental Health Beauftragte</a:t>
            </a:r>
          </a:p>
          <a:p>
            <a:r>
              <a:rPr lang="de-DE" dirty="0">
                <a:latin typeface="Montserrat" pitchFamily="2" charset="77"/>
              </a:rPr>
              <a:t>Unit Manager*innen als Unit Support</a:t>
            </a:r>
          </a:p>
          <a:p>
            <a:endParaRPr lang="de-DE" dirty="0">
              <a:latin typeface="Montserrat" pitchFamily="2" charset="77"/>
            </a:endParaRPr>
          </a:p>
          <a:p>
            <a:pPr marL="0" indent="0">
              <a:buNone/>
            </a:pPr>
            <a:endParaRPr lang="de-DE" dirty="0">
              <a:latin typeface="Montserrat" pitchFamily="2" charset="77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5E33946-63AA-FC96-C413-C1A455A63209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2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31F2-0E0C-E64E-F5A6-D03381DB2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E49E-A3A2-A0B6-544F-E1BA347DE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Kosten</a:t>
            </a:r>
          </a:p>
        </p:txBody>
      </p:sp>
    </p:spTree>
    <p:extLst>
      <p:ext uri="{BB962C8B-B14F-4D97-AF65-F5344CB8AC3E}">
        <p14:creationId xmlns:p14="http://schemas.microsoft.com/office/powerpoint/2010/main" val="122202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051F7-8B5C-500C-FB90-411CBF962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7858431-737C-095A-60EB-3E9EBF88F28C}"/>
              </a:ext>
            </a:extLst>
          </p:cNvPr>
          <p:cNvSpPr/>
          <p:nvPr/>
        </p:nvSpPr>
        <p:spPr>
          <a:xfrm>
            <a:off x="1977020" y="1628774"/>
            <a:ext cx="2901649" cy="1228725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788DA1F-F9A9-64DB-BC39-FFBC28774EE7}"/>
              </a:ext>
            </a:extLst>
          </p:cNvPr>
          <p:cNvSpPr/>
          <p:nvPr/>
        </p:nvSpPr>
        <p:spPr>
          <a:xfrm>
            <a:off x="1977021" y="3429000"/>
            <a:ext cx="2901649" cy="2538310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A8066E3-A507-AFAD-8C7E-EA0A269A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Der Teilnahmebeitrag setz sich aus folgenden Posten zusammen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5844C6-0663-D32A-E78E-7B19103F3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4276" y="2178849"/>
            <a:ext cx="3803650" cy="412987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031D412-DAC6-9712-4071-C9251ED169E0}"/>
              </a:ext>
            </a:extLst>
          </p:cNvPr>
          <p:cNvSpPr txBox="1"/>
          <p:nvPr/>
        </p:nvSpPr>
        <p:spPr>
          <a:xfrm>
            <a:off x="6264276" y="1628775"/>
            <a:ext cx="36724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Preiszusammensetzung YP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8558F1-F19B-F7F2-9039-3A9BFF8C3B8B}"/>
              </a:ext>
            </a:extLst>
          </p:cNvPr>
          <p:cNvSpPr txBox="1"/>
          <p:nvPr/>
        </p:nvSpPr>
        <p:spPr>
          <a:xfrm>
            <a:off x="2213512" y="1782663"/>
            <a:ext cx="247824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Preise fürs WSJ 27</a:t>
            </a:r>
          </a:p>
          <a:p>
            <a:r>
              <a:rPr lang="de-DE" sz="2000" dirty="0">
                <a:latin typeface="Montserrat" pitchFamily="2" charset="77"/>
              </a:rPr>
              <a:t>YP: 	3.400€</a:t>
            </a:r>
          </a:p>
          <a:p>
            <a:r>
              <a:rPr lang="de-DE" sz="2000" dirty="0">
                <a:latin typeface="Montserrat" pitchFamily="2" charset="77"/>
              </a:rPr>
              <a:t>UL :	2.400€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370C2D-C5CD-442B-668F-65D2BB19F159}"/>
              </a:ext>
            </a:extLst>
          </p:cNvPr>
          <p:cNvSpPr txBox="1"/>
          <p:nvPr/>
        </p:nvSpPr>
        <p:spPr>
          <a:xfrm>
            <a:off x="2154200" y="3620937"/>
            <a:ext cx="2596865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All-Inclusive-Paket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Vorbereitung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Kontingentslager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Anreise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Jamboree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Unit-Tour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108434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420DA-8155-4E43-6D77-C9C72685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8FD0EB-F2B2-D247-74CE-03CBC101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Es gibt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vi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ele ergänzende Möglichkeiten, um das WSJ zu finanzieren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2B174C-9D58-1318-7824-6329FABC187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5" y="1628775"/>
            <a:ext cx="4789488" cy="452437"/>
          </a:xfrm>
        </p:spPr>
        <p:txBody>
          <a:bodyPr lIns="0" tIns="0" rIns="0" bIns="0">
            <a:noAutofit/>
          </a:bodyPr>
          <a:lstStyle/>
          <a:p>
            <a:pPr marL="0" indent="0"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Das kann ich alleine tun: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6A0157-EC5B-F5A5-66AF-48305734C5F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54750" y="1651001"/>
            <a:ext cx="5181600" cy="59689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Das kann ich mit meiner Unit / meinem Stamm tun: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EF6225-2E25-5478-78EA-5E11CF27F09C}"/>
              </a:ext>
            </a:extLst>
          </p:cNvPr>
          <p:cNvSpPr txBox="1"/>
          <p:nvPr/>
        </p:nvSpPr>
        <p:spPr>
          <a:xfrm>
            <a:off x="226695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FE9A91-981E-C653-7953-89A44DDA4229}"/>
              </a:ext>
            </a:extLst>
          </p:cNvPr>
          <p:cNvSpPr txBox="1"/>
          <p:nvPr/>
        </p:nvSpPr>
        <p:spPr>
          <a:xfrm>
            <a:off x="1128713" y="2354862"/>
            <a:ext cx="4789488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Ferien- bzw. Nebenjob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Nachhilfe geben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Nachbarschaftshilfe: Babysitting, Hunde Gassi führen, Hilfe im Garten, …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Jamboree </a:t>
            </a:r>
            <a:r>
              <a:rPr lang="de-DE" sz="2000" dirty="0" err="1">
                <a:latin typeface="Montserrat" pitchFamily="2" charset="77"/>
              </a:rPr>
              <a:t>Solidarity</a:t>
            </a:r>
            <a:r>
              <a:rPr lang="de-DE" sz="2000" dirty="0">
                <a:latin typeface="Montserrat" pitchFamily="2" charset="77"/>
              </a:rPr>
              <a:t> Fund für YPs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24EBBCB-5F32-2534-5262-8F4FA9145A70}"/>
              </a:ext>
            </a:extLst>
          </p:cNvPr>
          <p:cNvSpPr txBox="1"/>
          <p:nvPr/>
        </p:nvSpPr>
        <p:spPr>
          <a:xfrm>
            <a:off x="6254750" y="2344677"/>
            <a:ext cx="4810126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Plätzchenverkauf o.ä. in                der Gemeinde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Rent-a-Scout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Tombola bei Gemeinde-             oder Straßenfest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Förderprogramme, Zuschüsse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Montserrat" pitchFamily="2" charset="77"/>
              </a:rPr>
              <a:t>Sparsamkeit bei Unit-Treffen     und Unit-Tour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Montserrat" pitchFamily="2" charset="77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5194887-111F-F2FF-97FE-68941C898728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51D9-DB58-B9F0-4FE7-EB2F2B57D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71FC9-E813-99F9-E3C0-8A69C36C9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  <a:ea typeface="Calibri"/>
                <a:cs typeface="Calibri"/>
              </a:rPr>
              <a:t>Anmeldung</a:t>
            </a:r>
          </a:p>
        </p:txBody>
      </p:sp>
    </p:spTree>
    <p:extLst>
      <p:ext uri="{BB962C8B-B14F-4D97-AF65-F5344CB8AC3E}">
        <p14:creationId xmlns:p14="http://schemas.microsoft.com/office/powerpoint/2010/main" val="288265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90A289-17EE-6D08-0A4B-F78CFFF4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603B8-043F-2DBD-75D6-FD7EB51A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65125"/>
            <a:ext cx="10226675" cy="990000"/>
          </a:xfrm>
        </p:spPr>
        <p:txBody>
          <a:bodyPr lIns="0" tIns="0" rIns="0" b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BDC3DF-5070-B9A6-3FBA-7540D1C1C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640807"/>
            <a:ext cx="4789488" cy="190129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</a:rPr>
              <a:t>Die Reise</a:t>
            </a:r>
          </a:p>
          <a:p>
            <a:r>
              <a:rPr lang="de-DE" dirty="0"/>
              <a:t>Elemente des Jamborees</a:t>
            </a:r>
          </a:p>
          <a:p>
            <a:r>
              <a:rPr lang="de-DE" dirty="0"/>
              <a:t>Units + Unitvorbereitung</a:t>
            </a:r>
          </a:p>
          <a:p>
            <a:r>
              <a:rPr lang="de-DE" dirty="0"/>
              <a:t>Kontingentslager</a:t>
            </a:r>
          </a:p>
          <a:p>
            <a:r>
              <a:rPr lang="de-DE" dirty="0"/>
              <a:t>Unit-Tour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40BA762-7C1A-4250-F3D2-9956DFE61C65}"/>
              </a:ext>
            </a:extLst>
          </p:cNvPr>
          <p:cNvSpPr txBox="1">
            <a:spLocks/>
          </p:cNvSpPr>
          <p:nvPr/>
        </p:nvSpPr>
        <p:spPr>
          <a:xfrm>
            <a:off x="6254750" y="4167961"/>
            <a:ext cx="4691118" cy="12279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B13336"/>
                </a:solidFill>
              </a:rPr>
              <a:t>Anmeldung</a:t>
            </a:r>
          </a:p>
          <a:p>
            <a:r>
              <a:rPr lang="de-DE" sz="2000" dirty="0"/>
              <a:t>Wie, wann, was, wo?</a:t>
            </a:r>
          </a:p>
          <a:p>
            <a:r>
              <a:rPr lang="de-DE" sz="2000" dirty="0"/>
              <a:t>Unit-Leader Voraussetzungen</a:t>
            </a:r>
          </a:p>
          <a:p>
            <a:pPr marL="457200" lvl="1" indent="0">
              <a:buNone/>
            </a:pPr>
            <a:endParaRPr lang="de-DE" sz="200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9C6AFCA-6F4D-F26E-1C43-74DECB469E9F}"/>
              </a:ext>
            </a:extLst>
          </p:cNvPr>
          <p:cNvSpPr txBox="1">
            <a:spLocks/>
          </p:cNvSpPr>
          <p:nvPr/>
        </p:nvSpPr>
        <p:spPr>
          <a:xfrm>
            <a:off x="1127125" y="4167961"/>
            <a:ext cx="4789488" cy="1654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B13336"/>
                </a:solidFill>
              </a:rPr>
              <a:t>Unitbildung</a:t>
            </a:r>
          </a:p>
          <a:p>
            <a:r>
              <a:rPr lang="de-DE" dirty="0"/>
              <a:t>Priorisierung bei Unitzusammenstellung</a:t>
            </a:r>
          </a:p>
          <a:p>
            <a:r>
              <a:rPr lang="de-DE" dirty="0"/>
              <a:t>Unit-Leader Codes + Buddy System</a:t>
            </a:r>
          </a:p>
          <a:p>
            <a:r>
              <a:rPr lang="de-DE" dirty="0"/>
              <a:t>Teilnehmende mit Einschränkungen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667980B-252D-42FE-08A4-C17B09CA7886}"/>
              </a:ext>
            </a:extLst>
          </p:cNvPr>
          <p:cNvSpPr txBox="1">
            <a:spLocks/>
          </p:cNvSpPr>
          <p:nvPr/>
        </p:nvSpPr>
        <p:spPr>
          <a:xfrm>
            <a:off x="6254750" y="1628775"/>
            <a:ext cx="4810125" cy="15675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B13336"/>
                </a:solidFill>
              </a:rPr>
              <a:t>Preis</a:t>
            </a:r>
          </a:p>
          <a:p>
            <a:r>
              <a:rPr lang="de-DE" sz="2000" dirty="0"/>
              <a:t>Beiträge</a:t>
            </a:r>
          </a:p>
          <a:p>
            <a:r>
              <a:rPr lang="de-DE" sz="2000" dirty="0"/>
              <a:t>Zusammensetzung</a:t>
            </a:r>
          </a:p>
          <a:p>
            <a:r>
              <a:rPr lang="de-DE" sz="2000" dirty="0"/>
              <a:t>Finanzierungsmöglichkeiten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1E124933-82CC-2ED9-BB90-80AFFC66DC3B}"/>
              </a:ext>
            </a:extLst>
          </p:cNvPr>
          <p:cNvCxnSpPr>
            <a:cxnSpLocks/>
          </p:cNvCxnSpPr>
          <p:nvPr/>
        </p:nvCxnSpPr>
        <p:spPr>
          <a:xfrm>
            <a:off x="5935663" y="1617871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2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420DA-8155-4E43-6D77-C9C72685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8FD0EB-F2B2-D247-74CE-03CBC101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</a:rPr>
              <a:t>Die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ea typeface="Calibri"/>
                <a:cs typeface="Calibri"/>
              </a:rPr>
              <a:t>Vorregistrierung für ULs ist gestartet, YP Anmeldung startet geplant im Juni</a:t>
            </a:r>
            <a:endParaRPr lang="de-DE" b="1" dirty="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2B174C-9D58-1318-7824-6329FABC187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4" y="1628776"/>
            <a:ext cx="9937751" cy="46799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tx1"/>
              </a:buClr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Calibri"/>
                <a:cs typeface="Calibri"/>
              </a:rPr>
              <a:t>Anmeldung geplant von Juni bis Oktober 2025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Calibri"/>
                <a:cs typeface="Calibri"/>
              </a:rPr>
              <a:t>Vorregistrierung für UL ist im Mai gestartet: UL Buddy ID wird vergeben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Calibri"/>
                <a:cs typeface="Calibri"/>
              </a:rPr>
              <a:t>Es werden maximal 75 Units -&gt; </a:t>
            </a:r>
            <a:r>
              <a:rPr lang="de-DE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First come, </a:t>
            </a:r>
            <a:r>
              <a:rPr lang="de-DE" b="1" dirty="0" err="1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first</a:t>
            </a:r>
            <a:r>
              <a:rPr lang="de-DE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 </a:t>
            </a:r>
            <a:r>
              <a:rPr lang="de-DE" b="1" dirty="0" err="1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serve</a:t>
            </a:r>
            <a:r>
              <a:rPr lang="de-DE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 für YPs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Calibri"/>
                <a:cs typeface="Calibri"/>
              </a:rPr>
              <a:t>Für die Anmeldung müssen alle Dokumente online hochgeladen werden</a:t>
            </a:r>
          </a:p>
          <a:p>
            <a:pPr marL="285750" indent="-285750">
              <a:lnSpc>
                <a:spcPct val="100000"/>
              </a:lnSpc>
              <a:buClr>
                <a:schemeClr val="tx1"/>
              </a:buClr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Calibri"/>
                <a:cs typeface="Calibri"/>
              </a:rPr>
              <a:t>Anmeldebogen, Medizinbogen, Ausweisdokument, SEPA Mandat + Vertraulichkeitsvereinbarung und Empfehlung (nur für UL)</a:t>
            </a:r>
          </a:p>
        </p:txBody>
      </p:sp>
    </p:spTree>
    <p:extLst>
      <p:ext uri="{BB962C8B-B14F-4D97-AF65-F5344CB8AC3E}">
        <p14:creationId xmlns:p14="http://schemas.microsoft.com/office/powerpoint/2010/main" val="243471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6D484-214B-6AA3-3375-F5EE83DF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5D5678-2982-851D-5A54-3623FB66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Unit Leader tragen große Verantwortung &amp; müssen daher Voraussetzungen erfüllen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8F21E3-CA01-4D6B-AE70-AC5D8443012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6" y="2081212"/>
            <a:ext cx="4453854" cy="3698875"/>
          </a:xfrm>
        </p:spPr>
        <p:txBody>
          <a:bodyPr lIns="0" tIns="0" rIns="0" bIns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Zum Zeitpunkt ihrer Anmeldung mind. 18 Jahre 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Abgeschlossene Leitungsausbildung / voraussichtlicher Abschluss bis Januar 2026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Bescheinigung über die Einsichtnahme eines erweiterten Führungszeugnisses von einer offiziellen Stelle eines rdp Mitgliedverbandes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Ausgefülltes Empfehlungsschreiben auf Basis unseres Vordrucks durch deinen Landes- (BdP, BMPPD &amp; VCP) bzw. Diözesanverband (DPSG), Bezirk/Region oder Stamm</a:t>
            </a:r>
          </a:p>
          <a:p>
            <a:pPr marL="0" indent="0">
              <a:lnSpc>
                <a:spcPct val="110000"/>
              </a:lnSpc>
              <a:buNone/>
            </a:pPr>
            <a:endParaRPr lang="de-DE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17A787-61CE-6C39-E907-522279BFDCD8}"/>
              </a:ext>
            </a:extLst>
          </p:cNvPr>
          <p:cNvSpPr txBox="1">
            <a:spLocks/>
          </p:cNvSpPr>
          <p:nvPr/>
        </p:nvSpPr>
        <p:spPr>
          <a:xfrm>
            <a:off x="6254751" y="2081211"/>
            <a:ext cx="4635754" cy="3698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Sicheres Englisch, zudem Französisch, Spanisch, Italienisch (und Polnisch) hilfreich</a:t>
            </a: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Softskills: Zuverlässig, flexibel, teamfähig, kommunikativ, belastbar, durchsetzungsstark, krisenfest</a:t>
            </a: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Bereitschaft zur langfristigen Planung (ausreichend Zeit bis Ende 2027!)</a:t>
            </a: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Bewusstsein für den Anspruch an die Person (Stress, Verantwortung)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214E-1DC2-68F1-2B08-EAF228143042}"/>
              </a:ext>
            </a:extLst>
          </p:cNvPr>
          <p:cNvSpPr txBox="1">
            <a:spLocks/>
          </p:cNvSpPr>
          <p:nvPr/>
        </p:nvSpPr>
        <p:spPr>
          <a:xfrm>
            <a:off x="1127125" y="1628775"/>
            <a:ext cx="4789488" cy="452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5A70"/>
              </a:buClr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Muss-Voraussetzungen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69F76D67-0D57-735D-3460-AB66D3F397CD}"/>
              </a:ext>
            </a:extLst>
          </p:cNvPr>
          <p:cNvSpPr txBox="1">
            <a:spLocks/>
          </p:cNvSpPr>
          <p:nvPr/>
        </p:nvSpPr>
        <p:spPr>
          <a:xfrm>
            <a:off x="6254750" y="1588246"/>
            <a:ext cx="5181600" cy="5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Wünschenswerte Kompetenzen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A5C59B0A-8283-ABED-4321-9501FED9EB8F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40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A8A09-C53F-657F-C1DE-5E7C241A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DCA623-32C8-FCE8-EA82-EC774434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Outlook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0BFA14-8836-364C-024F-FBEA21BE8EC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27126" y="2081212"/>
            <a:ext cx="4453854" cy="3698875"/>
          </a:xfrm>
        </p:spPr>
        <p:txBody>
          <a:bodyPr lIns="0" tIns="0" rIns="0" bIns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Mitte Juni</a:t>
            </a:r>
            <a:b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sz="15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Infobrief an alle potentiellen YPs</a:t>
            </a:r>
            <a:b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Sonntag, 29.06.2025, 17 Uhr: </a:t>
            </a:r>
            <a:br>
              <a:rPr lang="de-DE" sz="15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sz="15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Livestream für Eltern &amp; YPs</a:t>
            </a:r>
          </a:p>
          <a:p>
            <a:pPr>
              <a:buClr>
                <a:schemeClr val="tx1"/>
              </a:buClr>
            </a:pPr>
            <a:endParaRPr lang="de-DE" sz="1500" b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Sonntag, 29.06.2025, 19 Uhr:</a:t>
            </a:r>
            <a:br>
              <a:rPr lang="de-DE" sz="15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sz="1500" b="1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Livestream für ISTs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13271F-AC4B-0289-D15A-EFDDBA0737E1}"/>
              </a:ext>
            </a:extLst>
          </p:cNvPr>
          <p:cNvSpPr txBox="1">
            <a:spLocks/>
          </p:cNvSpPr>
          <p:nvPr/>
        </p:nvSpPr>
        <p:spPr>
          <a:xfrm>
            <a:off x="6254751" y="2081211"/>
            <a:ext cx="4635754" cy="3698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Unser Helpdesk:</a:t>
            </a:r>
            <a:b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info@worldscoutjamboree.de</a:t>
            </a:r>
          </a:p>
          <a:p>
            <a:pPr>
              <a:buClr>
                <a:schemeClr val="tx1"/>
              </a:buClr>
            </a:pP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buClr>
                <a:srgbClr val="FF5A70"/>
              </a:buClr>
              <a:buNone/>
            </a:pPr>
            <a:r>
              <a:rPr lang="de-DE" b="1" dirty="0" err="1">
                <a:solidFill>
                  <a:srgbClr val="B13336"/>
                </a:solidFill>
                <a:latin typeface="Montserrat" pitchFamily="2" charset="77"/>
              </a:rPr>
              <a:t>Socials</a:t>
            </a: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:</a:t>
            </a: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Website: 	worldscoutjamboree.de</a:t>
            </a:r>
          </a:p>
          <a:p>
            <a:pPr>
              <a:buClr>
                <a:schemeClr val="tx1"/>
              </a:buClr>
            </a:pPr>
            <a:r>
              <a:rPr lang="de-DE" sz="15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Telegram</a:t>
            </a: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: 	</a:t>
            </a:r>
            <a:r>
              <a:rPr lang="de-DE" sz="15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wsjrdp</a:t>
            </a: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buClr>
                <a:schemeClr val="tx1"/>
              </a:buClr>
            </a:pPr>
            <a:r>
              <a:rPr lang="de-DE" sz="15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Whatsapp</a:t>
            </a: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:	</a:t>
            </a:r>
            <a:r>
              <a:rPr lang="de-DE" sz="1500" dirty="0" err="1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wsjrdp</a:t>
            </a: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>
              <a:buClr>
                <a:schemeClr val="tx1"/>
              </a:buClr>
            </a:pPr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Instagram:	@wsjrdp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2653-316D-EF2B-1093-677ABDDD8684}"/>
              </a:ext>
            </a:extLst>
          </p:cNvPr>
          <p:cNvSpPr txBox="1">
            <a:spLocks/>
          </p:cNvSpPr>
          <p:nvPr/>
        </p:nvSpPr>
        <p:spPr>
          <a:xfrm>
            <a:off x="1127125" y="1628775"/>
            <a:ext cx="4789488" cy="452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5A70"/>
              </a:buClr>
              <a:buFont typeface="Arial" panose="020B0604020202020204" pitchFamily="34" charset="0"/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Info-Events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D7CCAE2-1DC5-975E-F220-235860511566}"/>
              </a:ext>
            </a:extLst>
          </p:cNvPr>
          <p:cNvSpPr txBox="1">
            <a:spLocks/>
          </p:cNvSpPr>
          <p:nvPr/>
        </p:nvSpPr>
        <p:spPr>
          <a:xfrm>
            <a:off x="6254750" y="1588246"/>
            <a:ext cx="5181600" cy="5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Fragen?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B2E4FC5D-C227-BA41-6797-C9D6F442C9C2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89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24525-2203-FA3C-194A-282B5793E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0308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BB1E8-EDBA-BAC8-4571-3E61083A5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48846A2-99CD-83D9-1BC4-D62F2A53351A}"/>
              </a:ext>
            </a:extLst>
          </p:cNvPr>
          <p:cNvSpPr/>
          <p:nvPr/>
        </p:nvSpPr>
        <p:spPr>
          <a:xfrm>
            <a:off x="6267450" y="1628775"/>
            <a:ext cx="4004110" cy="1330156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ECBF1B-6C67-5F1D-2C12-E12B75AD774F}"/>
              </a:ext>
            </a:extLst>
          </p:cNvPr>
          <p:cNvSpPr/>
          <p:nvPr/>
        </p:nvSpPr>
        <p:spPr>
          <a:xfrm>
            <a:off x="6267450" y="3232580"/>
            <a:ext cx="4004110" cy="3260295"/>
          </a:xfrm>
          <a:prstGeom prst="rect">
            <a:avLst/>
          </a:prstGeom>
          <a:solidFill>
            <a:srgbClr val="EED0D7">
              <a:alpha val="982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7D9D72E-EC76-56B4-3995-ABCC3A74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Das Jamboree ist ein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 gemeinsames 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Ringprojekt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D142ABA3-7477-B4E6-31B3-D9DD2BAB8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3" t="22881" r="17012" b="14535"/>
          <a:stretch>
            <a:fillRect/>
          </a:stretch>
        </p:blipFill>
        <p:spPr>
          <a:xfrm>
            <a:off x="6422220" y="4635525"/>
            <a:ext cx="1567247" cy="1009434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0338483-273E-6D0A-8845-1A420319B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655" y="3482723"/>
            <a:ext cx="1863624" cy="737068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493A6D0-E01D-E923-F221-1F8DF7058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047" y="3414608"/>
            <a:ext cx="1071285" cy="1071285"/>
          </a:xfrm>
          <a:prstGeom prst="rect">
            <a:avLst/>
          </a:prstGeom>
        </p:spPr>
      </p:pic>
      <p:pic>
        <p:nvPicPr>
          <p:cNvPr id="10" name="Grafik 9" descr="Ein Bild, das Text, Schrift, Screenshot, Grafiken enthält.&#10;&#10;KI-generierte Inhalte können fehlerhaft sein.">
            <a:extLst>
              <a:ext uri="{FF2B5EF4-FFF2-40B4-BE49-F238E27FC236}">
                <a16:creationId xmlns:a16="http://schemas.microsoft.com/office/drawing/2014/main" id="{074AE4AD-EDE6-4BF1-B687-DA2DBC3B8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06" y="1832372"/>
            <a:ext cx="2447597" cy="963328"/>
          </a:xfrm>
          <a:prstGeom prst="rect">
            <a:avLst/>
          </a:prstGeom>
        </p:spPr>
      </p:pic>
      <p:pic>
        <p:nvPicPr>
          <p:cNvPr id="14" name="Grafik 13" descr="Ein Bild, das Menschliches Gesicht, Person, Kleidung, draußen enthält.&#10;&#10;KI-generierte Inhalte können fehlerhaft sein.">
            <a:extLst>
              <a:ext uri="{FF2B5EF4-FFF2-40B4-BE49-F238E27FC236}">
                <a16:creationId xmlns:a16="http://schemas.microsoft.com/office/drawing/2014/main" id="{6BEA9C42-6CE8-BE38-86AB-9963FCCBD3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6" b="17620"/>
          <a:stretch>
            <a:fillRect/>
          </a:stretch>
        </p:blipFill>
        <p:spPr>
          <a:xfrm>
            <a:off x="1933140" y="2369880"/>
            <a:ext cx="3111967" cy="31235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 descr="Ein Bild, das Grafiken, Schrift, Symbol, Design enthält.&#10;&#10;KI-generierte Inhalte können fehlerhaft sein.">
            <a:extLst>
              <a:ext uri="{FF2B5EF4-FFF2-40B4-BE49-F238E27FC236}">
                <a16:creationId xmlns:a16="http://schemas.microsoft.com/office/drawing/2014/main" id="{80494795-A25D-52FB-79FC-A75AC8ECAF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52" y="4625997"/>
            <a:ext cx="1661471" cy="834296"/>
          </a:xfrm>
          <a:prstGeom prst="rect">
            <a:avLst/>
          </a:prstGeom>
        </p:spPr>
      </p:pic>
      <p:pic>
        <p:nvPicPr>
          <p:cNvPr id="1026" name="Picture 2" descr="Pfadfinderinnenschaft St. Georg">
            <a:extLst>
              <a:ext uri="{FF2B5EF4-FFF2-40B4-BE49-F238E27FC236}">
                <a16:creationId xmlns:a16="http://schemas.microsoft.com/office/drawing/2014/main" id="{14C4EFF4-E9FA-7C34-D598-A29901DE8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5" t="9834" r="26785" b="4601"/>
          <a:stretch/>
        </p:blipFill>
        <p:spPr bwMode="auto">
          <a:xfrm>
            <a:off x="7989467" y="5493444"/>
            <a:ext cx="916335" cy="8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3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A7770-BCBA-0BE7-C8BA-3B7F077F0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uftfotografie, draußen, Gras, Vogelperspektive enthält.&#10;&#10;KI-generierte Inhalte können fehlerhaft sein.">
            <a:extLst>
              <a:ext uri="{FF2B5EF4-FFF2-40B4-BE49-F238E27FC236}">
                <a16:creationId xmlns:a16="http://schemas.microsoft.com/office/drawing/2014/main" id="{2C696060-653F-04D5-41F6-D2268FF6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04" r="13388"/>
          <a:stretch/>
        </p:blipFill>
        <p:spPr>
          <a:xfrm>
            <a:off x="1127123" y="3118641"/>
            <a:ext cx="4884687" cy="320644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D60BC1B-96A7-BD2D-B20D-75B3BA4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Auf dem Jamboree: On-Site und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Off-Site Programm 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DDEEAF-807E-4F91-6B5B-FB06AB12A406}"/>
              </a:ext>
            </a:extLst>
          </p:cNvPr>
          <p:cNvSpPr txBox="1"/>
          <p:nvPr/>
        </p:nvSpPr>
        <p:spPr>
          <a:xfrm>
            <a:off x="1127125" y="1628775"/>
            <a:ext cx="4789488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Wyspa Sobieszewska</a:t>
            </a:r>
            <a:endParaRPr lang="de-DE" sz="2000" b="1" dirty="0">
              <a:latin typeface="Montserrat" pitchFamily="2" charset="77"/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000000"/>
                </a:solidFill>
                <a:latin typeface="Montserrat" pitchFamily="2" charset="77"/>
              </a:rPr>
              <a:t>Rund 300 Hektar an Wiesen, Wäldern und Stränden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000000"/>
                </a:solidFill>
                <a:latin typeface="Montserrat" pitchFamily="2" charset="77"/>
              </a:rPr>
              <a:t>20 </a:t>
            </a:r>
            <a:r>
              <a:rPr lang="de-DE" sz="1500" dirty="0">
                <a:latin typeface="Montserrat" pitchFamily="2" charset="77"/>
              </a:rPr>
              <a:t>Minuten entfernt von Danzig</a:t>
            </a: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Grafik 7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2EC429AD-2806-3690-46A2-8501B4D427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14175" r="13076" b="12140"/>
          <a:stretch>
            <a:fillRect/>
          </a:stretch>
        </p:blipFill>
        <p:spPr>
          <a:xfrm>
            <a:off x="1127125" y="3118642"/>
            <a:ext cx="1597788" cy="142659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BE8A9ED-7B2C-AD71-2016-B119C574E24C}"/>
              </a:ext>
            </a:extLst>
          </p:cNvPr>
          <p:cNvSpPr txBox="1"/>
          <p:nvPr/>
        </p:nvSpPr>
        <p:spPr>
          <a:xfrm>
            <a:off x="6254750" y="1628775"/>
            <a:ext cx="4789488" cy="469630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Programm</a:t>
            </a:r>
            <a:endParaRPr lang="de-DE" sz="2000" b="1" dirty="0">
              <a:latin typeface="Montserrat" pitchFamily="2" charset="77"/>
            </a:endParaRP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Körperliches und mentales Wellbeing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Bushcraft, Woodcraft, Pioneering &amp; Campcraft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Selbstgeplanter Tag für persönliches Gleichgewicht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Kulturelle Vielfalt und spirituelle Entwicklung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Local &amp; Global Citizenship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Community Service &amp; Outdoor Adventure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Gdańsks kulturelle und historische Bedeutung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Aquatic Adventure 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Montserrat" pitchFamily="2" charset="77"/>
              </a:rPr>
              <a:t>Environmental Challenges </a:t>
            </a:r>
          </a:p>
          <a:p>
            <a:pPr>
              <a:buClr>
                <a:srgbClr val="FF5A70"/>
              </a:buClr>
            </a:pPr>
            <a:endParaRPr lang="de-DE" sz="1500" dirty="0">
              <a:latin typeface="Montserrat" pitchFamily="2" charset="77"/>
            </a:endParaRPr>
          </a:p>
          <a:p>
            <a:pPr>
              <a:buClr>
                <a:srgbClr val="FF5A70"/>
              </a:buClr>
            </a:pPr>
            <a:r>
              <a:rPr lang="de-DE" sz="1500" dirty="0">
                <a:latin typeface="Montserrat" pitchFamily="2" charset="77"/>
              </a:rPr>
              <a:t>Und mehr </a:t>
            </a:r>
          </a:p>
        </p:txBody>
      </p:sp>
    </p:spTree>
    <p:extLst>
      <p:ext uri="{BB962C8B-B14F-4D97-AF65-F5344CB8AC3E}">
        <p14:creationId xmlns:p14="http://schemas.microsoft.com/office/powerpoint/2010/main" val="138305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27F0C-99B1-D418-1573-136DCE4F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9EC9E-C3CA-8DC2-1DEF-1FD3E2362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Elemente des Abenteuers Jamboree</a:t>
            </a:r>
          </a:p>
        </p:txBody>
      </p:sp>
    </p:spTree>
    <p:extLst>
      <p:ext uri="{BB962C8B-B14F-4D97-AF65-F5344CB8AC3E}">
        <p14:creationId xmlns:p14="http://schemas.microsoft.com/office/powerpoint/2010/main" val="302124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81980-C175-95B9-FB2A-AE0D026E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C7C2FAE-6338-FC4B-59E7-2D768C69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5125"/>
            <a:ext cx="9937751" cy="990000"/>
          </a:xfrm>
        </p:spPr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Eine Unit, bestehend aus vier Patrols, reist 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gemeinsam zum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WSJ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218CB30-EEB9-7FFE-BDF0-6DD1BE2F19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125" y="1628775"/>
            <a:ext cx="4789488" cy="1590675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Clr>
                <a:srgbClr val="FF5A70"/>
              </a:buClr>
            </a:pPr>
            <a:endParaRPr lang="de-DE" sz="2400" dirty="0">
              <a:solidFill>
                <a:schemeClr val="bg2">
                  <a:lumMod val="10000"/>
                </a:schemeClr>
              </a:solidFill>
              <a:ea typeface="Calibri"/>
              <a:cs typeface="Calibri"/>
            </a:endParaRPr>
          </a:p>
          <a:p>
            <a:pPr>
              <a:buClr>
                <a:srgbClr val="FF5A70"/>
              </a:buClr>
            </a:pPr>
            <a:endParaRPr lang="de-DE" sz="2400" dirty="0">
              <a:solidFill>
                <a:srgbClr val="171717"/>
              </a:solidFill>
              <a:ea typeface="Calibri"/>
              <a:cs typeface="Calibri"/>
            </a:endParaRPr>
          </a:p>
          <a:p>
            <a:pPr>
              <a:buClr>
                <a:srgbClr val="FF5A70"/>
              </a:buClr>
            </a:pPr>
            <a:endParaRPr lang="de-DE" sz="2400" dirty="0">
              <a:solidFill>
                <a:srgbClr val="B13336"/>
              </a:solidFill>
              <a:ea typeface="Calibri"/>
              <a:cs typeface="Calibri"/>
            </a:endParaRPr>
          </a:p>
          <a:p>
            <a:pPr>
              <a:spcAft>
                <a:spcPts val="600"/>
              </a:spcAft>
              <a:buClr>
                <a:srgbClr val="FF5A70"/>
              </a:buClr>
            </a:pPr>
            <a:endParaRPr lang="de-DE" dirty="0"/>
          </a:p>
        </p:txBody>
      </p:sp>
      <p:pic>
        <p:nvPicPr>
          <p:cNvPr id="3" name="Grafik 2" descr="Ein Bild, das Person, Kleidung, Lächeln, draußen enthält.&#10;&#10;KI-generierte Inhalte können fehlerhaft sein.">
            <a:extLst>
              <a:ext uri="{FF2B5EF4-FFF2-40B4-BE49-F238E27FC236}">
                <a16:creationId xmlns:a16="http://schemas.microsoft.com/office/drawing/2014/main" id="{7C2B1196-C6AD-E420-BB73-CAB8079EC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429000"/>
            <a:ext cx="3349906" cy="2235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Ein Bild, das Person, Kleidung, draußen, Schuhwerk enthält.&#10;&#10;KI-generierte Inhalte können fehlerhaft sein.">
            <a:extLst>
              <a:ext uri="{FF2B5EF4-FFF2-40B4-BE49-F238E27FC236}">
                <a16:creationId xmlns:a16="http://schemas.microsoft.com/office/drawing/2014/main" id="{53BC527D-38A9-B945-34D9-F8059DCFA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3429000"/>
            <a:ext cx="2959167" cy="221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E7E38ABD-9689-2BFF-A2A7-81D3B287FB60}"/>
              </a:ext>
            </a:extLst>
          </p:cNvPr>
          <p:cNvSpPr txBox="1">
            <a:spLocks/>
          </p:cNvSpPr>
          <p:nvPr/>
        </p:nvSpPr>
        <p:spPr>
          <a:xfrm>
            <a:off x="6254750" y="1628775"/>
            <a:ext cx="4825207" cy="4373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5A70"/>
              </a:buClr>
              <a:buNone/>
            </a:pPr>
            <a:endParaRPr lang="de-DE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BCFA039-25F7-FCBF-6D3D-40BE37FECE3A}"/>
              </a:ext>
            </a:extLst>
          </p:cNvPr>
          <p:cNvCxnSpPr>
            <a:cxnSpLocks/>
          </p:cNvCxnSpPr>
          <p:nvPr/>
        </p:nvCxnSpPr>
        <p:spPr>
          <a:xfrm>
            <a:off x="5917865" y="1628775"/>
            <a:ext cx="0" cy="4204134"/>
          </a:xfrm>
          <a:prstGeom prst="line">
            <a:avLst/>
          </a:prstGeom>
          <a:ln>
            <a:solidFill>
              <a:srgbClr val="EED0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5A8C93C-F6D8-7ED8-B0FD-8C2351699647}"/>
              </a:ext>
            </a:extLst>
          </p:cNvPr>
          <p:cNvSpPr txBox="1"/>
          <p:nvPr/>
        </p:nvSpPr>
        <p:spPr>
          <a:xfrm>
            <a:off x="1127125" y="1628775"/>
            <a:ext cx="4789488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Die Unit 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36   Young Participants (YPs)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4     Unit Leader (ULs)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D143522-78F1-A19A-4ED0-703E6A6C02E8}"/>
              </a:ext>
            </a:extLst>
          </p:cNvPr>
          <p:cNvSpPr txBox="1"/>
          <p:nvPr/>
        </p:nvSpPr>
        <p:spPr>
          <a:xfrm>
            <a:off x="6254750" y="1628775"/>
            <a:ext cx="4789488" cy="5386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rgbClr val="FF5A70"/>
              </a:buClr>
            </a:pPr>
            <a:r>
              <a:rPr lang="de-DE" sz="2000" b="1" dirty="0">
                <a:solidFill>
                  <a:srgbClr val="B13336"/>
                </a:solidFill>
                <a:latin typeface="Montserrat" pitchFamily="2" charset="77"/>
              </a:rPr>
              <a:t>Die Patrol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9    Young Participants (YPs)</a:t>
            </a:r>
          </a:p>
          <a:p>
            <a:pPr>
              <a:buClr>
                <a:srgbClr val="FF5A70"/>
              </a:buClr>
            </a:pPr>
            <a:r>
              <a:rPr lang="de-DE" sz="2000" dirty="0">
                <a:latin typeface="Montserrat" pitchFamily="2" charset="77"/>
              </a:rPr>
              <a:t>1     Unit Leader (UL) </a:t>
            </a:r>
          </a:p>
        </p:txBody>
      </p:sp>
    </p:spTree>
    <p:extLst>
      <p:ext uri="{BB962C8B-B14F-4D97-AF65-F5344CB8AC3E}">
        <p14:creationId xmlns:p14="http://schemas.microsoft.com/office/powerpoint/2010/main" val="246051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B77B59-A8CD-E30D-A504-306F458D1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9B2903A-F657-25B0-67D2-BC614B13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Das Abenteuer Jamboree sind </a:t>
            </a:r>
            <a:br>
              <a:rPr lang="de-DE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rund 40 Tage Pfadfinden pur!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F368291-4C31-80E8-2CB9-564461BBBD4A}"/>
              </a:ext>
            </a:extLst>
          </p:cNvPr>
          <p:cNvSpPr txBox="1"/>
          <p:nvPr/>
        </p:nvSpPr>
        <p:spPr>
          <a:xfrm>
            <a:off x="993463" y="2748424"/>
            <a:ext cx="3338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</a:rPr>
              <a:t>Vorbereitung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3 Wochenenden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Frühjahr 2026  bis Sommer 2027</a:t>
            </a:r>
            <a:endParaRPr lang="de-DE" sz="1500" dirty="0">
              <a:solidFill>
                <a:srgbClr val="B13336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9BC6970-87BA-896F-F7E3-418FF60752DC}"/>
              </a:ext>
            </a:extLst>
          </p:cNvPr>
          <p:cNvSpPr txBox="1"/>
          <p:nvPr/>
        </p:nvSpPr>
        <p:spPr>
          <a:xfrm>
            <a:off x="3222661" y="4114973"/>
            <a:ext cx="2219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Kontingentslager</a:t>
            </a:r>
            <a:endParaRPr lang="de-DE" sz="1500" b="1" dirty="0">
              <a:solidFill>
                <a:srgbClr val="B13336"/>
              </a:solidFill>
              <a:latin typeface="Montserrat" pitchFamily="2" charset="77"/>
            </a:endParaRP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27. bis 30.05.2027 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 Westernohe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ADEB6DC-6A79-1AAC-1A18-8E68223E7FC0}"/>
              </a:ext>
            </a:extLst>
          </p:cNvPr>
          <p:cNvSpPr txBox="1"/>
          <p:nvPr/>
        </p:nvSpPr>
        <p:spPr>
          <a:xfrm>
            <a:off x="4548274" y="2748424"/>
            <a:ext cx="30834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World Scout Jamboree 2027</a:t>
            </a:r>
            <a:endParaRPr lang="de-DE" sz="1500" b="1" dirty="0">
              <a:solidFill>
                <a:srgbClr val="B13336"/>
              </a:solidFill>
              <a:latin typeface="Montserrat" pitchFamily="2" charset="77"/>
            </a:endParaRP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30.07 bis 08.08 2027</a:t>
            </a:r>
          </a:p>
          <a:p>
            <a:pPr algn="ctr"/>
            <a:r>
              <a:rPr lang="de-DE" sz="1500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in </a:t>
            </a:r>
            <a:r>
              <a:rPr lang="de-DE" sz="1500" dirty="0">
                <a:latin typeface="Montserrat" pitchFamily="2" charset="77"/>
              </a:rPr>
              <a:t>Gdańsk</a:t>
            </a:r>
            <a:endParaRPr lang="de-DE" sz="1500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2C9A0A6-C489-02D0-2EC4-BF1EDF48AE96}"/>
              </a:ext>
            </a:extLst>
          </p:cNvPr>
          <p:cNvSpPr txBox="1"/>
          <p:nvPr/>
        </p:nvSpPr>
        <p:spPr>
          <a:xfrm>
            <a:off x="6448001" y="4114973"/>
            <a:ext cx="30834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Unit-Tour</a:t>
            </a:r>
          </a:p>
          <a:p>
            <a:pPr algn="ctr"/>
            <a:r>
              <a:rPr lang="de-DE" sz="1500" dirty="0">
                <a:latin typeface="Montserrat" pitchFamily="2" charset="77"/>
                <a:ea typeface="Calibri"/>
                <a:cs typeface="Calibri"/>
              </a:rPr>
              <a:t>3 Stopps </a:t>
            </a:r>
          </a:p>
          <a:p>
            <a:pPr algn="ctr"/>
            <a:r>
              <a:rPr lang="de-DE" sz="1500" dirty="0">
                <a:latin typeface="Montserrat" pitchFamily="2" charset="77"/>
                <a:ea typeface="Calibri"/>
                <a:cs typeface="Calibri"/>
              </a:rPr>
              <a:t>hin oder zurück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9769992-0818-7F8C-32B9-1F8099D09B1D}"/>
              </a:ext>
            </a:extLst>
          </p:cNvPr>
          <p:cNvSpPr txBox="1"/>
          <p:nvPr/>
        </p:nvSpPr>
        <p:spPr>
          <a:xfrm>
            <a:off x="7847695" y="2748424"/>
            <a:ext cx="3083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rgbClr val="B13336"/>
                </a:solidFill>
                <a:latin typeface="Montserrat" pitchFamily="2" charset="77"/>
                <a:ea typeface="Calibri"/>
                <a:cs typeface="Calibri"/>
              </a:rPr>
              <a:t>Reflexion</a:t>
            </a:r>
            <a:endParaRPr lang="de-DE" sz="1500" dirty="0">
              <a:latin typeface="Montserrat" pitchFamily="2" charset="77"/>
              <a:ea typeface="Calibri"/>
              <a:cs typeface="Calibri"/>
            </a:endParaRPr>
          </a:p>
          <a:p>
            <a:pPr algn="ctr"/>
            <a:r>
              <a:rPr lang="de-DE" sz="1500" dirty="0">
                <a:latin typeface="Montserrat" pitchFamily="2" charset="77"/>
                <a:ea typeface="Calibri"/>
                <a:cs typeface="Calibri"/>
              </a:rPr>
              <a:t>Wochenende im Herbst 2027</a:t>
            </a:r>
          </a:p>
        </p:txBody>
      </p:sp>
      <p:sp>
        <p:nvSpPr>
          <p:cNvPr id="42" name="Pfeil nach rechts 41">
            <a:extLst>
              <a:ext uri="{FF2B5EF4-FFF2-40B4-BE49-F238E27FC236}">
                <a16:creationId xmlns:a16="http://schemas.microsoft.com/office/drawing/2014/main" id="{FFD49A18-0607-6ACD-0316-62C03BE77532}"/>
              </a:ext>
            </a:extLst>
          </p:cNvPr>
          <p:cNvSpPr/>
          <p:nvPr/>
        </p:nvSpPr>
        <p:spPr>
          <a:xfrm>
            <a:off x="1789471" y="3390725"/>
            <a:ext cx="8601075" cy="858535"/>
          </a:xfrm>
          <a:prstGeom prst="rightArrow">
            <a:avLst/>
          </a:prstGeom>
          <a:solidFill>
            <a:srgbClr val="EED0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Montserrat" pitchFamily="2" charset="77"/>
            </a:endParaRPr>
          </a:p>
        </p:txBody>
      </p:sp>
      <p:pic>
        <p:nvPicPr>
          <p:cNvPr id="44" name="Grafik 43" descr="Ein Bild, das draußen, Gras, Baum, Zelt enthält.&#10;&#10;KI-generierte Inhalte können fehlerhaft sein.">
            <a:extLst>
              <a:ext uri="{FF2B5EF4-FFF2-40B4-BE49-F238E27FC236}">
                <a16:creationId xmlns:a16="http://schemas.microsoft.com/office/drawing/2014/main" id="{EC0C1786-DCFC-2EC9-88DD-6D5B5087F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25564" r="41922" b="30947"/>
          <a:stretch>
            <a:fillRect/>
          </a:stretch>
        </p:blipFill>
        <p:spPr>
          <a:xfrm>
            <a:off x="2142975" y="1708617"/>
            <a:ext cx="1039835" cy="103980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Grafik 45" descr="Ein Bild, das Kleidung, Person, Im Haus, Regenbogen enthält.&#10;&#10;KI-generierte Inhalte können fehlerhaft sein.">
            <a:extLst>
              <a:ext uri="{FF2B5EF4-FFF2-40B4-BE49-F238E27FC236}">
                <a16:creationId xmlns:a16="http://schemas.microsoft.com/office/drawing/2014/main" id="{4C7D378E-8CBD-9A99-2364-034CF3076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4" t="27906" r="29848" b="28630"/>
          <a:stretch>
            <a:fillRect/>
          </a:stretch>
        </p:blipFill>
        <p:spPr>
          <a:xfrm>
            <a:off x="8869512" y="1708588"/>
            <a:ext cx="1039835" cy="10398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fik 47" descr="Ein Bild, das Person, draußen, Sport, Kleidung enthält.&#10;&#10;KI-generierte Inhalte können fehlerhaft sein.">
            <a:extLst>
              <a:ext uri="{FF2B5EF4-FFF2-40B4-BE49-F238E27FC236}">
                <a16:creationId xmlns:a16="http://schemas.microsoft.com/office/drawing/2014/main" id="{BD9B622A-24E9-3CEE-85BB-30A48042C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25276" r="24020" b="25851"/>
          <a:stretch>
            <a:fillRect/>
          </a:stretch>
        </p:blipFill>
        <p:spPr>
          <a:xfrm>
            <a:off x="5570091" y="1708588"/>
            <a:ext cx="1039835" cy="104043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fik 49" descr="Ein Bild, das draußen, Kleidung, Person, Baum enthält.&#10;&#10;KI-generierte Inhalte können fehlerhaft sein.">
            <a:extLst>
              <a:ext uri="{FF2B5EF4-FFF2-40B4-BE49-F238E27FC236}">
                <a16:creationId xmlns:a16="http://schemas.microsoft.com/office/drawing/2014/main" id="{DE92523C-217A-A674-19BB-DC4FC4F8C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27390" r="35732" b="21875"/>
          <a:stretch>
            <a:fillRect/>
          </a:stretch>
        </p:blipFill>
        <p:spPr>
          <a:xfrm>
            <a:off x="3812405" y="4936966"/>
            <a:ext cx="1039835" cy="10398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Grafik 51" descr="Ein Bild, das draußen, Wolke, Himmel, Baum enthält.&#10;&#10;KI-generierte Inhalte können fehlerhaft sein.">
            <a:extLst>
              <a:ext uri="{FF2B5EF4-FFF2-40B4-BE49-F238E27FC236}">
                <a16:creationId xmlns:a16="http://schemas.microsoft.com/office/drawing/2014/main" id="{D1440BA7-CC63-F523-CE0D-F7024B1609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9858" r="28610" b="9917"/>
          <a:stretch>
            <a:fillRect/>
          </a:stretch>
        </p:blipFill>
        <p:spPr>
          <a:xfrm rot="5400000">
            <a:off x="7470159" y="4936024"/>
            <a:ext cx="1039153" cy="10398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59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FD99F-2BCE-C0A8-5C62-A47997CCC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721C1D-DB01-24D6-5D69-F10C0DCA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368300"/>
            <a:ext cx="10225089" cy="990000"/>
          </a:xfrm>
        </p:spPr>
        <p:txBody>
          <a:bodyPr lIns="0" tIns="0" rIns="0" bIns="0">
            <a:noAutofit/>
          </a:bodyPr>
          <a:lstStyle/>
          <a:p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Bei den Vorbereitungswochenenden wächst die Unit zusammen</a:t>
            </a:r>
          </a:p>
        </p:txBody>
      </p:sp>
      <p:sp>
        <p:nvSpPr>
          <p:cNvPr id="9" name="Sechseck 8">
            <a:extLst>
              <a:ext uri="{FF2B5EF4-FFF2-40B4-BE49-F238E27FC236}">
                <a16:creationId xmlns:a16="http://schemas.microsoft.com/office/drawing/2014/main" id="{928E9F26-C10F-9CF9-EE20-C0B900BC5A4F}"/>
              </a:ext>
            </a:extLst>
          </p:cNvPr>
          <p:cNvSpPr>
            <a:spLocks noChangeAspect="1"/>
          </p:cNvSpPr>
          <p:nvPr/>
        </p:nvSpPr>
        <p:spPr>
          <a:xfrm>
            <a:off x="1156236" y="185655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Kennen-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lernen</a:t>
            </a:r>
            <a:endParaRPr lang="de-DE" sz="1500" dirty="0">
              <a:solidFill>
                <a:schemeClr val="tx1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10" name="Sechseck 9">
            <a:extLst>
              <a:ext uri="{FF2B5EF4-FFF2-40B4-BE49-F238E27FC236}">
                <a16:creationId xmlns:a16="http://schemas.microsoft.com/office/drawing/2014/main" id="{13F9FD47-37D5-D710-C29A-812DA2500F91}"/>
              </a:ext>
            </a:extLst>
          </p:cNvPr>
          <p:cNvSpPr>
            <a:spLocks noChangeAspect="1"/>
          </p:cNvSpPr>
          <p:nvPr/>
        </p:nvSpPr>
        <p:spPr>
          <a:xfrm>
            <a:off x="2761619" y="2787857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Unit Identität</a:t>
            </a:r>
          </a:p>
        </p:txBody>
      </p:sp>
      <p:sp>
        <p:nvSpPr>
          <p:cNvPr id="11" name="Sechseck 10">
            <a:extLst>
              <a:ext uri="{FF2B5EF4-FFF2-40B4-BE49-F238E27FC236}">
                <a16:creationId xmlns:a16="http://schemas.microsoft.com/office/drawing/2014/main" id="{4F6950A8-B6F9-1999-12A6-048B1398F8A6}"/>
              </a:ext>
            </a:extLst>
          </p:cNvPr>
          <p:cNvSpPr>
            <a:spLocks noChangeAspect="1"/>
          </p:cNvSpPr>
          <p:nvPr/>
        </p:nvSpPr>
        <p:spPr>
          <a:xfrm>
            <a:off x="1136650" y="369101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Erwar-tungen Klären</a:t>
            </a:r>
          </a:p>
        </p:txBody>
      </p:sp>
      <p:sp>
        <p:nvSpPr>
          <p:cNvPr id="12" name="Sechseck 11">
            <a:extLst>
              <a:ext uri="{FF2B5EF4-FFF2-40B4-BE49-F238E27FC236}">
                <a16:creationId xmlns:a16="http://schemas.microsoft.com/office/drawing/2014/main" id="{2BFB8BAC-0BF8-3EE0-9D5A-2EDB59FD7558}"/>
              </a:ext>
            </a:extLst>
          </p:cNvPr>
          <p:cNvSpPr>
            <a:spLocks noChangeAspect="1"/>
          </p:cNvSpPr>
          <p:nvPr/>
        </p:nvSpPr>
        <p:spPr>
          <a:xfrm>
            <a:off x="4377063" y="1847028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Patrols Bilden</a:t>
            </a:r>
          </a:p>
        </p:txBody>
      </p:sp>
      <p:sp>
        <p:nvSpPr>
          <p:cNvPr id="13" name="Sechseck 12">
            <a:extLst>
              <a:ext uri="{FF2B5EF4-FFF2-40B4-BE49-F238E27FC236}">
                <a16:creationId xmlns:a16="http://schemas.microsoft.com/office/drawing/2014/main" id="{0AB4C38F-143B-1289-1821-CEB1FD01B9C3}"/>
              </a:ext>
            </a:extLst>
          </p:cNvPr>
          <p:cNvSpPr>
            <a:spLocks noChangeAspect="1"/>
          </p:cNvSpPr>
          <p:nvPr/>
        </p:nvSpPr>
        <p:spPr>
          <a:xfrm>
            <a:off x="4377063" y="369101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Andere Länder, andere Sitten</a:t>
            </a:r>
          </a:p>
        </p:txBody>
      </p:sp>
      <p:sp>
        <p:nvSpPr>
          <p:cNvPr id="14" name="Sechseck 13">
            <a:extLst>
              <a:ext uri="{FF2B5EF4-FFF2-40B4-BE49-F238E27FC236}">
                <a16:creationId xmlns:a16="http://schemas.microsoft.com/office/drawing/2014/main" id="{47CFC146-028A-6F4A-3F5E-0017DC514B8E}"/>
              </a:ext>
            </a:extLst>
          </p:cNvPr>
          <p:cNvSpPr>
            <a:spLocks noChangeAspect="1"/>
          </p:cNvSpPr>
          <p:nvPr/>
        </p:nvSpPr>
        <p:spPr>
          <a:xfrm>
            <a:off x="6002032" y="4622317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Tour Planen</a:t>
            </a:r>
            <a:endParaRPr lang="de-DE" sz="1500" dirty="0">
              <a:solidFill>
                <a:schemeClr val="tx1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B46F2BFA-3312-52DC-4177-F740CDDFCB91}"/>
              </a:ext>
            </a:extLst>
          </p:cNvPr>
          <p:cNvSpPr>
            <a:spLocks noChangeAspect="1"/>
          </p:cNvSpPr>
          <p:nvPr/>
        </p:nvSpPr>
        <p:spPr>
          <a:xfrm>
            <a:off x="5972921" y="277932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Material Planen</a:t>
            </a:r>
          </a:p>
        </p:txBody>
      </p:sp>
      <p:sp>
        <p:nvSpPr>
          <p:cNvPr id="16" name="Sechseck 15">
            <a:extLst>
              <a:ext uri="{FF2B5EF4-FFF2-40B4-BE49-F238E27FC236}">
                <a16:creationId xmlns:a16="http://schemas.microsoft.com/office/drawing/2014/main" id="{C358CBC6-3413-A804-A6A0-831EC1C848DB}"/>
              </a:ext>
            </a:extLst>
          </p:cNvPr>
          <p:cNvSpPr>
            <a:spLocks noChangeAspect="1"/>
          </p:cNvSpPr>
          <p:nvPr/>
        </p:nvSpPr>
        <p:spPr>
          <a:xfrm>
            <a:off x="2782305" y="4622317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Team Building</a:t>
            </a:r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42A97BBC-AEAD-A25A-FD92-491377B0E414}"/>
              </a:ext>
            </a:extLst>
          </p:cNvPr>
          <p:cNvSpPr>
            <a:spLocks noChangeAspect="1"/>
          </p:cNvSpPr>
          <p:nvPr/>
        </p:nvSpPr>
        <p:spPr>
          <a:xfrm>
            <a:off x="7602576" y="1856553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Polen als Reiseziel</a:t>
            </a:r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AF68DA0E-A0D9-166E-0A00-8F8F2740B1A1}"/>
              </a:ext>
            </a:extLst>
          </p:cNvPr>
          <p:cNvSpPr>
            <a:spLocks noChangeAspect="1"/>
          </p:cNvSpPr>
          <p:nvPr/>
        </p:nvSpPr>
        <p:spPr>
          <a:xfrm>
            <a:off x="7627001" y="3706084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Cultural Festival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Day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  <a:ea typeface="Calibri"/>
                <a:cs typeface="Calibri"/>
              </a:rPr>
              <a:t>Planen</a:t>
            </a:r>
          </a:p>
        </p:txBody>
      </p:sp>
      <p:sp>
        <p:nvSpPr>
          <p:cNvPr id="19" name="Sechseck 18">
            <a:extLst>
              <a:ext uri="{FF2B5EF4-FFF2-40B4-BE49-F238E27FC236}">
                <a16:creationId xmlns:a16="http://schemas.microsoft.com/office/drawing/2014/main" id="{068189A9-B833-8FC8-C95A-3D67F38CC45F}"/>
              </a:ext>
            </a:extLst>
          </p:cNvPr>
          <p:cNvSpPr>
            <a:spLocks noChangeAspect="1"/>
          </p:cNvSpPr>
          <p:nvPr/>
        </p:nvSpPr>
        <p:spPr>
          <a:xfrm>
            <a:off x="9218020" y="2767245"/>
            <a:ext cx="1837330" cy="1581972"/>
          </a:xfrm>
          <a:prstGeom prst="hexagon">
            <a:avLst/>
          </a:prstGeom>
          <a:solidFill>
            <a:srgbClr val="EED0D7"/>
          </a:solidFill>
          <a:ln w="28575">
            <a:solidFill>
              <a:srgbClr val="B133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Montserrat" pitchFamily="2" charset="77"/>
              </a:rPr>
              <a:t>Und noch viel mehr…</a:t>
            </a:r>
          </a:p>
        </p:txBody>
      </p:sp>
    </p:spTree>
    <p:extLst>
      <p:ext uri="{BB962C8B-B14F-4D97-AF65-F5344CB8AC3E}">
        <p14:creationId xmlns:p14="http://schemas.microsoft.com/office/powerpoint/2010/main" val="209225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088A8-7E2C-E473-3BBD-A67F9E488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B1D769-771D-3FCD-8E32-C95DE417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Das ganze </a:t>
            </a:r>
            <a:r>
              <a:rPr lang="de-DE" b="1" dirty="0">
                <a:solidFill>
                  <a:schemeClr val="bg2">
                    <a:lumMod val="10000"/>
                  </a:schemeClr>
                </a:solidFill>
              </a:rPr>
              <a:t>Kontingent kommt 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beim Kontingentslager zusammen</a:t>
            </a:r>
            <a:endParaRPr lang="de-DE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FDACF81-6024-F8C4-7F14-AB9EDCABC2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124" y="1628775"/>
            <a:ext cx="4786552" cy="4679950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Schwerpunkte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Ankommen im Kontingent &amp; Test für den „Jamboree-Alltag“ in der Unit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5A70"/>
              </a:buClr>
              <a:buNone/>
            </a:pPr>
            <a:r>
              <a:rPr lang="de-DE" b="1" dirty="0">
                <a:solidFill>
                  <a:srgbClr val="B13336"/>
                </a:solidFill>
                <a:latin typeface="Montserrat" pitchFamily="2" charset="77"/>
              </a:rPr>
              <a:t>Programm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Zeit in Gemeinschaft &amp; Alltag, „Mini-Jamboree“ mit Mitmach-Angeboten</a:t>
            </a:r>
          </a:p>
          <a:p>
            <a:pPr marL="0" indent="0">
              <a:spcAft>
                <a:spcPts val="600"/>
              </a:spcAft>
              <a:buClr>
                <a:srgbClr val="FF5A70"/>
              </a:buClr>
              <a:buNone/>
            </a:pPr>
            <a:r>
              <a:rPr lang="en-US" b="1" dirty="0">
                <a:solidFill>
                  <a:srgbClr val="B13336"/>
                </a:solidFill>
                <a:latin typeface="Montserrat" pitchFamily="2" charset="77"/>
              </a:rPr>
              <a:t>Platz &amp; Organisation</a:t>
            </a:r>
            <a:b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</a:b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Am 27.05.2027 gibt es eine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koordinierte Anreise zum DPSG Bundeszentrum Westernohe in Rheinland-Pfalz</a:t>
            </a:r>
            <a:endParaRPr lang="de-DE" b="1" dirty="0">
              <a:solidFill>
                <a:schemeClr val="bg2">
                  <a:lumMod val="10000"/>
                </a:schemeClr>
              </a:solidFill>
              <a:latin typeface="Montserrat" pitchFamily="2" charset="77"/>
            </a:endParaRPr>
          </a:p>
          <a:p>
            <a:pPr marL="0" indent="0">
              <a:spcAft>
                <a:spcPts val="600"/>
              </a:spcAft>
              <a:buClr>
                <a:srgbClr val="FF5A70"/>
              </a:buClr>
              <a:buNone/>
            </a:pPr>
            <a:endParaRPr lang="en-US" b="1" dirty="0">
              <a:solidFill>
                <a:srgbClr val="B13336"/>
              </a:solidFill>
              <a:latin typeface="Montserrat" pitchFamily="2" charset="77"/>
            </a:endParaRPr>
          </a:p>
        </p:txBody>
      </p:sp>
      <p:pic>
        <p:nvPicPr>
          <p:cNvPr id="6" name="Grafik 5" descr="Ein Bild, das draußen, Himmel, Gras, Wolke enthält.&#10;&#10;KI-generierte Inhalte können fehlerhaft sein.">
            <a:extLst>
              <a:ext uri="{FF2B5EF4-FFF2-40B4-BE49-F238E27FC236}">
                <a16:creationId xmlns:a16="http://schemas.microsoft.com/office/drawing/2014/main" id="{AA1C8877-9AD3-921D-7F6E-56E5311A4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323" y="1628775"/>
            <a:ext cx="4786553" cy="305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398547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Benutzerdefiniert 1">
      <a:dk1>
        <a:srgbClr val="FFFFFF"/>
      </a:dk1>
      <a:lt1>
        <a:srgbClr val="FFFFFF"/>
      </a:lt1>
      <a:dk2>
        <a:srgbClr val="FFFFFF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J_2027_German_Contingent_PPT" id="{CB063D82-2065-0E4F-9199-9F316768B0B2}" vid="{B542E77D-BC9E-274B-8E43-25ABF5CA2C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Breitbild</PresentationFormat>
  <Paragraphs>175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Montserrat</vt:lpstr>
      <vt:lpstr>1_Larissa</vt:lpstr>
      <vt:lpstr>Office</vt:lpstr>
      <vt:lpstr>German Contingent World Scout Jamboree 2027</vt:lpstr>
      <vt:lpstr>Agenda</vt:lpstr>
      <vt:lpstr>Das Jamboree ist ein gemeinsames  Ringprojekt</vt:lpstr>
      <vt:lpstr>Auf dem Jamboree: On-Site und Off-Site Programm </vt:lpstr>
      <vt:lpstr>Elemente des Abenteuers Jamboree</vt:lpstr>
      <vt:lpstr>Eine Unit, bestehend aus vier Patrols, reist gemeinsam zum WSJ</vt:lpstr>
      <vt:lpstr>Das Abenteuer Jamboree sind  rund 40 Tage Pfadfinden pur!</vt:lpstr>
      <vt:lpstr>Bei den Vorbereitungswochenenden wächst die Unit zusammen</vt:lpstr>
      <vt:lpstr>Das ganze Kontingent kommt beim Kontingentslager zusammen</vt:lpstr>
      <vt:lpstr>Die Unit-Tour ist die Reise zwischen Jamboree und Heimatort</vt:lpstr>
      <vt:lpstr>So entsteht eine Unit</vt:lpstr>
      <vt:lpstr>Die Units werden möglichst  aus YPs &amp; ULs einer Region gebildet</vt:lpstr>
      <vt:lpstr>Man kann sich über die Buddy IDs ULs und YPs wünschen</vt:lpstr>
      <vt:lpstr>Man kann sich über die Buddy IDs ULs und YPs wünschen</vt:lpstr>
      <vt:lpstr>Das WSJ ist ein inklusives Projekt</vt:lpstr>
      <vt:lpstr>Kosten</vt:lpstr>
      <vt:lpstr>Der Teilnahmebeitrag setz sich aus folgenden Posten zusammen</vt:lpstr>
      <vt:lpstr>Es gibt viele ergänzende Möglichkeiten, um das WSJ zu finanzieren</vt:lpstr>
      <vt:lpstr>Anmeldung</vt:lpstr>
      <vt:lpstr>Die Vorregistrierung für ULs ist gestartet, YP Anmeldung startet geplant im Juni</vt:lpstr>
      <vt:lpstr>Unit Leader tragen große Verantwortung &amp; müssen daher Voraussetzungen erfüllen</vt:lpstr>
      <vt:lpstr>Outlook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Felix Unger</cp:lastModifiedBy>
  <cp:revision>403</cp:revision>
  <dcterms:created xsi:type="dcterms:W3CDTF">2025-05-12T10:10:59Z</dcterms:created>
  <dcterms:modified xsi:type="dcterms:W3CDTF">2025-05-25T16:44:28Z</dcterms:modified>
</cp:coreProperties>
</file>